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72" r:id="rId3"/>
    <p:sldId id="349" r:id="rId4"/>
    <p:sldId id="323" r:id="rId5"/>
    <p:sldId id="376" r:id="rId6"/>
    <p:sldId id="367" r:id="rId7"/>
    <p:sldId id="363" r:id="rId8"/>
    <p:sldId id="342" r:id="rId9"/>
    <p:sldId id="355" r:id="rId10"/>
    <p:sldId id="283" r:id="rId11"/>
    <p:sldId id="368" r:id="rId12"/>
    <p:sldId id="287" r:id="rId13"/>
    <p:sldId id="358" r:id="rId14"/>
    <p:sldId id="295" r:id="rId15"/>
    <p:sldId id="297" r:id="rId16"/>
    <p:sldId id="296" r:id="rId17"/>
    <p:sldId id="369" r:id="rId18"/>
    <p:sldId id="357" r:id="rId19"/>
    <p:sldId id="327" r:id="rId20"/>
    <p:sldId id="331" r:id="rId21"/>
    <p:sldId id="332" r:id="rId22"/>
    <p:sldId id="343" r:id="rId23"/>
    <p:sldId id="356" r:id="rId24"/>
    <p:sldId id="292" r:id="rId25"/>
    <p:sldId id="365" r:id="rId26"/>
    <p:sldId id="359" r:id="rId27"/>
    <p:sldId id="301" r:id="rId28"/>
    <p:sldId id="360" r:id="rId29"/>
    <p:sldId id="312" r:id="rId30"/>
    <p:sldId id="370" r:id="rId31"/>
    <p:sldId id="354" r:id="rId32"/>
    <p:sldId id="348" r:id="rId33"/>
    <p:sldId id="371" r:id="rId34"/>
    <p:sldId id="373" r:id="rId35"/>
    <p:sldId id="375" r:id="rId36"/>
    <p:sldId id="3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72"/>
          </p14:sldIdLst>
        </p14:section>
        <p14:section name="Motivation" id="{F91D9EBD-B672-4303-8545-1D06A8853999}">
          <p14:sldIdLst>
            <p14:sldId id="349"/>
            <p14:sldId id="323"/>
            <p14:sldId id="376"/>
            <p14:sldId id="367"/>
            <p14:sldId id="363"/>
            <p14:sldId id="342"/>
          </p14:sldIdLst>
        </p14:section>
        <p14:section name="SIRIUS Goals, and building blocks" id="{C6B1A20B-0C62-460E-99B5-26F009EBB5E2}">
          <p14:sldIdLst>
            <p14:sldId id="355"/>
            <p14:sldId id="283"/>
            <p14:sldId id="368"/>
            <p14:sldId id="287"/>
          </p14:sldIdLst>
        </p14:section>
        <p14:section name="Data Refactoring" id="{8BB81941-BC72-7A43-92CE-648F49DE8A47}">
          <p14:sldIdLst>
            <p14:sldId id="358"/>
            <p14:sldId id="295"/>
            <p14:sldId id="297"/>
            <p14:sldId id="296"/>
            <p14:sldId id="369"/>
          </p14:sldIdLst>
        </p14:section>
        <p14:section name="Auditing" id="{AA071E2F-76D1-6744-A7A1-BB25AF8CF50F}">
          <p14:sldIdLst>
            <p14:sldId id="357"/>
            <p14:sldId id="327"/>
            <p14:sldId id="331"/>
            <p14:sldId id="332"/>
            <p14:sldId id="343"/>
          </p14:sldIdLst>
        </p14:section>
        <p14:section name="Data Description" id="{61BB5737-3AA8-4C7E-9F1F-E92B0919CA46}">
          <p14:sldIdLst>
            <p14:sldId id="356"/>
            <p14:sldId id="292"/>
            <p14:sldId id="365"/>
          </p14:sldIdLst>
        </p14:section>
        <p14:section name="Finding data for reading" id="{E922222C-18E9-4E03-8B4D-CBEE760F451F}">
          <p14:sldIdLst>
            <p14:sldId id="359"/>
            <p14:sldId id="301"/>
          </p14:sldIdLst>
        </p14:section>
        <p14:section name="Fuzzy Predictable Performance" id="{464E6E65-8FF1-48A4-BE2A-F728EBC765AF}">
          <p14:sldIdLst>
            <p14:sldId id="360"/>
            <p14:sldId id="312"/>
            <p14:sldId id="370"/>
            <p14:sldId id="354"/>
          </p14:sldIdLst>
        </p14:section>
        <p14:section name="Summary" id="{3088701D-F31F-47EB-909C-969231D1565D}">
          <p14:sldIdLst>
            <p14:sldId id="348"/>
            <p14:sldId id="371"/>
            <p14:sldId id="373"/>
            <p14:sldId id="375"/>
            <p14:sldId id="362"/>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9" autoAdjust="0"/>
    <p:restoredTop sz="96214" autoAdjust="0"/>
  </p:normalViewPr>
  <p:slideViewPr>
    <p:cSldViewPr snapToGrid="0">
      <p:cViewPr varScale="1">
        <p:scale>
          <a:sx n="85" d="100"/>
          <a:sy n="85" d="100"/>
        </p:scale>
        <p:origin x="-1192" y="-96"/>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816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B55F0-5D6D-457C-9D17-955079BB2C0B}" type="doc">
      <dgm:prSet loTypeId="urn:microsoft.com/office/officeart/2005/8/layout/pyramid1" loCatId="pyramid" qsTypeId="urn:microsoft.com/office/officeart/2005/8/quickstyle/3d2" qsCatId="3D" csTypeId="urn:microsoft.com/office/officeart/2005/8/colors/colorful4" csCatId="colorful" phldr="1"/>
      <dgm:spPr/>
    </dgm:pt>
    <dgm:pt modelId="{D0A156EF-E881-4E33-B1E3-1BC633E85CE0}">
      <dgm:prSet phldrT="[Text]"/>
      <dgm:spPr>
        <a:solidFill>
          <a:srgbClr val="F9FBE9"/>
        </a:solidFill>
      </dgm:spPr>
      <dgm:t>
        <a:bodyPr/>
        <a:lstStyle/>
        <a:p>
          <a:r>
            <a:rPr lang="en-US" dirty="0" smtClean="0"/>
            <a:t>RAM</a:t>
          </a:r>
          <a:endParaRPr lang="en-US" dirty="0"/>
        </a:p>
      </dgm:t>
    </dgm:pt>
    <dgm:pt modelId="{44EF5905-4018-459D-9466-AD99A54EA47C}" type="parTrans" cxnId="{558963F3-6E54-42D6-A797-2DA4D2D2BCC7}">
      <dgm:prSet/>
      <dgm:spPr/>
      <dgm:t>
        <a:bodyPr/>
        <a:lstStyle/>
        <a:p>
          <a:endParaRPr lang="en-US"/>
        </a:p>
      </dgm:t>
    </dgm:pt>
    <dgm:pt modelId="{0045E382-F648-4B96-8713-32FA2579BB42}" type="sibTrans" cxnId="{558963F3-6E54-42D6-A797-2DA4D2D2BCC7}">
      <dgm:prSet/>
      <dgm:spPr/>
      <dgm:t>
        <a:bodyPr/>
        <a:lstStyle/>
        <a:p>
          <a:endParaRPr lang="en-US"/>
        </a:p>
      </dgm:t>
    </dgm:pt>
    <dgm:pt modelId="{102C6F4D-A9AB-444C-B10C-0823BC4EEEFF}">
      <dgm:prSet phldrT="[Text]"/>
      <dgm:spPr>
        <a:solidFill>
          <a:srgbClr val="FF3300"/>
        </a:solidFill>
      </dgm:spPr>
      <dgm:t>
        <a:bodyPr/>
        <a:lstStyle/>
        <a:p>
          <a:r>
            <a:rPr lang="en-US" dirty="0" smtClean="0"/>
            <a:t>NVRAM</a:t>
          </a:r>
          <a:endParaRPr lang="en-US" dirty="0"/>
        </a:p>
      </dgm:t>
    </dgm:pt>
    <dgm:pt modelId="{4272A087-82AE-43DA-9BB8-DB3D212C2BC2}" type="parTrans" cxnId="{50618676-AF82-4A6B-BD61-8ACB2547475E}">
      <dgm:prSet/>
      <dgm:spPr/>
      <dgm:t>
        <a:bodyPr/>
        <a:lstStyle/>
        <a:p>
          <a:endParaRPr lang="en-US"/>
        </a:p>
      </dgm:t>
    </dgm:pt>
    <dgm:pt modelId="{0F487167-0B6B-4695-963B-C807153943EA}" type="sibTrans" cxnId="{50618676-AF82-4A6B-BD61-8ACB2547475E}">
      <dgm:prSet/>
      <dgm:spPr/>
      <dgm:t>
        <a:bodyPr/>
        <a:lstStyle/>
        <a:p>
          <a:endParaRPr lang="en-US"/>
        </a:p>
      </dgm:t>
    </dgm:pt>
    <dgm:pt modelId="{E4289E17-4DBC-40C7-A2A6-C66ABC61AD76}">
      <dgm:prSet phldrT="[Text]"/>
      <dgm:spPr>
        <a:solidFill>
          <a:srgbClr val="C00000"/>
        </a:solidFill>
      </dgm:spPr>
      <dgm:t>
        <a:bodyPr/>
        <a:lstStyle/>
        <a:p>
          <a:r>
            <a:rPr lang="en-US" dirty="0" smtClean="0"/>
            <a:t>Remote NVRAM</a:t>
          </a:r>
          <a:endParaRPr lang="en-US" dirty="0"/>
        </a:p>
      </dgm:t>
    </dgm:pt>
    <dgm:pt modelId="{D0242A38-9428-4D59-B2A6-2CE9C08DE802}" type="parTrans" cxnId="{1C39EDFA-E1EF-43EE-9D8A-74AE50D96BA5}">
      <dgm:prSet/>
      <dgm:spPr/>
      <dgm:t>
        <a:bodyPr/>
        <a:lstStyle/>
        <a:p>
          <a:endParaRPr lang="en-US"/>
        </a:p>
      </dgm:t>
    </dgm:pt>
    <dgm:pt modelId="{7103A2EF-9053-4599-A0E2-EFA25174AD98}" type="sibTrans" cxnId="{1C39EDFA-E1EF-43EE-9D8A-74AE50D96BA5}">
      <dgm:prSet/>
      <dgm:spPr/>
      <dgm:t>
        <a:bodyPr/>
        <a:lstStyle/>
        <a:p>
          <a:endParaRPr lang="en-US"/>
        </a:p>
      </dgm:t>
    </dgm:pt>
    <dgm:pt modelId="{56C4C871-FA08-4C40-AEDE-C54398D20D7E}">
      <dgm:prSet phldrT="[Text]"/>
      <dgm:spPr/>
      <dgm:t>
        <a:bodyPr/>
        <a:lstStyle/>
        <a:p>
          <a:r>
            <a:rPr lang="en-US" dirty="0" smtClean="0"/>
            <a:t>Parallel Storage System</a:t>
          </a:r>
          <a:endParaRPr lang="en-US" dirty="0"/>
        </a:p>
      </dgm:t>
    </dgm:pt>
    <dgm:pt modelId="{A0D15177-75D7-4EF5-8C41-6CE70954BB9E}" type="parTrans" cxnId="{77E6310A-6418-4DCD-87E4-8A5AA33B16E7}">
      <dgm:prSet/>
      <dgm:spPr/>
      <dgm:t>
        <a:bodyPr/>
        <a:lstStyle/>
        <a:p>
          <a:endParaRPr lang="en-US"/>
        </a:p>
      </dgm:t>
    </dgm:pt>
    <dgm:pt modelId="{BB6D5A1F-7761-4D9A-90EA-BED7A4901469}" type="sibTrans" cxnId="{77E6310A-6418-4DCD-87E4-8A5AA33B16E7}">
      <dgm:prSet/>
      <dgm:spPr/>
      <dgm:t>
        <a:bodyPr/>
        <a:lstStyle/>
        <a:p>
          <a:endParaRPr lang="en-US"/>
        </a:p>
      </dgm:t>
    </dgm:pt>
    <dgm:pt modelId="{C0F22300-7D4F-4AC9-8B7F-E735302D57E0}">
      <dgm:prSet phldrT="[Text]"/>
      <dgm:spPr>
        <a:solidFill>
          <a:schemeClr val="tx1"/>
        </a:solidFill>
      </dgm:spPr>
      <dgm:t>
        <a:bodyPr/>
        <a:lstStyle/>
        <a:p>
          <a:r>
            <a:rPr lang="en-US" dirty="0" smtClean="0">
              <a:solidFill>
                <a:schemeClr val="bg1"/>
              </a:solidFill>
            </a:rPr>
            <a:t>Tape (HPSS)</a:t>
          </a:r>
          <a:endParaRPr lang="en-US" dirty="0">
            <a:solidFill>
              <a:schemeClr val="bg1"/>
            </a:solidFill>
          </a:endParaRPr>
        </a:p>
      </dgm:t>
    </dgm:pt>
    <dgm:pt modelId="{5B9B6082-9564-495A-9EE7-B525B84A37DC}" type="parTrans" cxnId="{8ECFF84E-09A2-4863-911E-1BE2A569DC09}">
      <dgm:prSet/>
      <dgm:spPr/>
      <dgm:t>
        <a:bodyPr/>
        <a:lstStyle/>
        <a:p>
          <a:endParaRPr lang="en-US"/>
        </a:p>
      </dgm:t>
    </dgm:pt>
    <dgm:pt modelId="{94F914C6-361E-4599-9657-57182725631D}" type="sibTrans" cxnId="{8ECFF84E-09A2-4863-911E-1BE2A569DC09}">
      <dgm:prSet/>
      <dgm:spPr/>
      <dgm:t>
        <a:bodyPr/>
        <a:lstStyle/>
        <a:p>
          <a:endParaRPr lang="en-US"/>
        </a:p>
      </dgm:t>
    </dgm:pt>
    <dgm:pt modelId="{F8671BFF-F4AE-485E-85EC-CA02E2F4EF46}">
      <dgm:prSet phldrT="[Text]"/>
      <dgm:spPr/>
      <dgm:t>
        <a:bodyPr/>
        <a:lstStyle/>
        <a:p>
          <a:r>
            <a:rPr lang="en-US" dirty="0" smtClean="0"/>
            <a:t>Campaign Storage</a:t>
          </a:r>
          <a:endParaRPr lang="en-US" dirty="0"/>
        </a:p>
      </dgm:t>
    </dgm:pt>
    <dgm:pt modelId="{D82D802C-6680-4962-8F95-1C90C4021823}" type="parTrans" cxnId="{D0171A8B-C996-4537-8252-737190E52CC2}">
      <dgm:prSet/>
      <dgm:spPr/>
      <dgm:t>
        <a:bodyPr/>
        <a:lstStyle/>
        <a:p>
          <a:endParaRPr lang="en-US"/>
        </a:p>
      </dgm:t>
    </dgm:pt>
    <dgm:pt modelId="{342E1FEF-E3C5-46AB-8163-BD9652848C52}" type="sibTrans" cxnId="{D0171A8B-C996-4537-8252-737190E52CC2}">
      <dgm:prSet/>
      <dgm:spPr/>
      <dgm:t>
        <a:bodyPr/>
        <a:lstStyle/>
        <a:p>
          <a:endParaRPr lang="en-US"/>
        </a:p>
      </dgm:t>
    </dgm:pt>
    <dgm:pt modelId="{4A6718C3-FF01-4CB0-9FC6-A9A4455A9D87}" type="pres">
      <dgm:prSet presAssocID="{D9DB55F0-5D6D-457C-9D17-955079BB2C0B}" presName="Name0" presStyleCnt="0">
        <dgm:presLayoutVars>
          <dgm:dir/>
          <dgm:animLvl val="lvl"/>
          <dgm:resizeHandles val="exact"/>
        </dgm:presLayoutVars>
      </dgm:prSet>
      <dgm:spPr/>
    </dgm:pt>
    <dgm:pt modelId="{A7A0B782-56CC-426C-AC69-9C925AF0B9D8}" type="pres">
      <dgm:prSet presAssocID="{D0A156EF-E881-4E33-B1E3-1BC633E85CE0}" presName="Name8" presStyleCnt="0"/>
      <dgm:spPr/>
    </dgm:pt>
    <dgm:pt modelId="{1C58D7C1-B9DA-447C-8D3B-BC0E44D7EBE5}" type="pres">
      <dgm:prSet presAssocID="{D0A156EF-E881-4E33-B1E3-1BC633E85CE0}" presName="level" presStyleLbl="node1" presStyleIdx="0" presStyleCnt="6">
        <dgm:presLayoutVars>
          <dgm:chMax val="1"/>
          <dgm:bulletEnabled val="1"/>
        </dgm:presLayoutVars>
      </dgm:prSet>
      <dgm:spPr/>
      <dgm:t>
        <a:bodyPr/>
        <a:lstStyle/>
        <a:p>
          <a:endParaRPr lang="en-US"/>
        </a:p>
      </dgm:t>
    </dgm:pt>
    <dgm:pt modelId="{101E7D72-3D21-4E64-8A9A-23F2D3E8EE7D}" type="pres">
      <dgm:prSet presAssocID="{D0A156EF-E881-4E33-B1E3-1BC633E85CE0}" presName="levelTx" presStyleLbl="revTx" presStyleIdx="0" presStyleCnt="0">
        <dgm:presLayoutVars>
          <dgm:chMax val="1"/>
          <dgm:bulletEnabled val="1"/>
        </dgm:presLayoutVars>
      </dgm:prSet>
      <dgm:spPr/>
      <dgm:t>
        <a:bodyPr/>
        <a:lstStyle/>
        <a:p>
          <a:endParaRPr lang="en-US"/>
        </a:p>
      </dgm:t>
    </dgm:pt>
    <dgm:pt modelId="{FE3B621B-8211-4942-8DE5-251CC8B4AB47}" type="pres">
      <dgm:prSet presAssocID="{102C6F4D-A9AB-444C-B10C-0823BC4EEEFF}" presName="Name8" presStyleCnt="0"/>
      <dgm:spPr/>
    </dgm:pt>
    <dgm:pt modelId="{8D2BB9AC-9B52-4E22-9F0F-257C9D111EAB}" type="pres">
      <dgm:prSet presAssocID="{102C6F4D-A9AB-444C-B10C-0823BC4EEEFF}" presName="level" presStyleLbl="node1" presStyleIdx="1" presStyleCnt="6" custScaleX="99324">
        <dgm:presLayoutVars>
          <dgm:chMax val="1"/>
          <dgm:bulletEnabled val="1"/>
        </dgm:presLayoutVars>
      </dgm:prSet>
      <dgm:spPr/>
      <dgm:t>
        <a:bodyPr/>
        <a:lstStyle/>
        <a:p>
          <a:endParaRPr lang="en-US"/>
        </a:p>
      </dgm:t>
    </dgm:pt>
    <dgm:pt modelId="{97DD6FCA-0A47-4256-80BF-9CB355CB521C}" type="pres">
      <dgm:prSet presAssocID="{102C6F4D-A9AB-444C-B10C-0823BC4EEEFF}" presName="levelTx" presStyleLbl="revTx" presStyleIdx="0" presStyleCnt="0">
        <dgm:presLayoutVars>
          <dgm:chMax val="1"/>
          <dgm:bulletEnabled val="1"/>
        </dgm:presLayoutVars>
      </dgm:prSet>
      <dgm:spPr/>
      <dgm:t>
        <a:bodyPr/>
        <a:lstStyle/>
        <a:p>
          <a:endParaRPr lang="en-US"/>
        </a:p>
      </dgm:t>
    </dgm:pt>
    <dgm:pt modelId="{65CBF994-FC21-4310-8CBF-E3C1693AD4F0}" type="pres">
      <dgm:prSet presAssocID="{E4289E17-4DBC-40C7-A2A6-C66ABC61AD76}" presName="Name8" presStyleCnt="0"/>
      <dgm:spPr/>
    </dgm:pt>
    <dgm:pt modelId="{7540AEA2-CB0F-4158-98E0-888CF9CECCCE}" type="pres">
      <dgm:prSet presAssocID="{E4289E17-4DBC-40C7-A2A6-C66ABC61AD76}" presName="level" presStyleLbl="node1" presStyleIdx="2" presStyleCnt="6">
        <dgm:presLayoutVars>
          <dgm:chMax val="1"/>
          <dgm:bulletEnabled val="1"/>
        </dgm:presLayoutVars>
      </dgm:prSet>
      <dgm:spPr/>
      <dgm:t>
        <a:bodyPr/>
        <a:lstStyle/>
        <a:p>
          <a:endParaRPr lang="en-US"/>
        </a:p>
      </dgm:t>
    </dgm:pt>
    <dgm:pt modelId="{B70CFB4F-CB7D-4C0C-9062-77206C5A04DD}" type="pres">
      <dgm:prSet presAssocID="{E4289E17-4DBC-40C7-A2A6-C66ABC61AD76}" presName="levelTx" presStyleLbl="revTx" presStyleIdx="0" presStyleCnt="0">
        <dgm:presLayoutVars>
          <dgm:chMax val="1"/>
          <dgm:bulletEnabled val="1"/>
        </dgm:presLayoutVars>
      </dgm:prSet>
      <dgm:spPr/>
      <dgm:t>
        <a:bodyPr/>
        <a:lstStyle/>
        <a:p>
          <a:endParaRPr lang="en-US"/>
        </a:p>
      </dgm:t>
    </dgm:pt>
    <dgm:pt modelId="{72CB6309-AE5B-4F7B-ABB7-691FC73F843B}" type="pres">
      <dgm:prSet presAssocID="{56C4C871-FA08-4C40-AEDE-C54398D20D7E}" presName="Name8" presStyleCnt="0"/>
      <dgm:spPr/>
    </dgm:pt>
    <dgm:pt modelId="{C53053E1-35E0-476F-9089-796995CF5997}" type="pres">
      <dgm:prSet presAssocID="{56C4C871-FA08-4C40-AEDE-C54398D20D7E}" presName="level" presStyleLbl="node1" presStyleIdx="3" presStyleCnt="6">
        <dgm:presLayoutVars>
          <dgm:chMax val="1"/>
          <dgm:bulletEnabled val="1"/>
        </dgm:presLayoutVars>
      </dgm:prSet>
      <dgm:spPr/>
      <dgm:t>
        <a:bodyPr/>
        <a:lstStyle/>
        <a:p>
          <a:endParaRPr lang="en-US"/>
        </a:p>
      </dgm:t>
    </dgm:pt>
    <dgm:pt modelId="{C60EE13F-1744-4331-92E7-68B59E2D9D61}" type="pres">
      <dgm:prSet presAssocID="{56C4C871-FA08-4C40-AEDE-C54398D20D7E}" presName="levelTx" presStyleLbl="revTx" presStyleIdx="0" presStyleCnt="0">
        <dgm:presLayoutVars>
          <dgm:chMax val="1"/>
          <dgm:bulletEnabled val="1"/>
        </dgm:presLayoutVars>
      </dgm:prSet>
      <dgm:spPr/>
      <dgm:t>
        <a:bodyPr/>
        <a:lstStyle/>
        <a:p>
          <a:endParaRPr lang="en-US"/>
        </a:p>
      </dgm:t>
    </dgm:pt>
    <dgm:pt modelId="{9C401B46-AAA1-401F-A93A-7D7CF1B431B5}" type="pres">
      <dgm:prSet presAssocID="{F8671BFF-F4AE-485E-85EC-CA02E2F4EF46}" presName="Name8" presStyleCnt="0"/>
      <dgm:spPr/>
    </dgm:pt>
    <dgm:pt modelId="{6D51276C-FC27-4925-816E-7BAE9C889935}" type="pres">
      <dgm:prSet presAssocID="{F8671BFF-F4AE-485E-85EC-CA02E2F4EF46}" presName="level" presStyleLbl="node1" presStyleIdx="4" presStyleCnt="6">
        <dgm:presLayoutVars>
          <dgm:chMax val="1"/>
          <dgm:bulletEnabled val="1"/>
        </dgm:presLayoutVars>
      </dgm:prSet>
      <dgm:spPr/>
      <dgm:t>
        <a:bodyPr/>
        <a:lstStyle/>
        <a:p>
          <a:endParaRPr lang="en-US"/>
        </a:p>
      </dgm:t>
    </dgm:pt>
    <dgm:pt modelId="{F80EB172-847C-41B7-AD28-F917D226AF81}" type="pres">
      <dgm:prSet presAssocID="{F8671BFF-F4AE-485E-85EC-CA02E2F4EF46}" presName="levelTx" presStyleLbl="revTx" presStyleIdx="0" presStyleCnt="0">
        <dgm:presLayoutVars>
          <dgm:chMax val="1"/>
          <dgm:bulletEnabled val="1"/>
        </dgm:presLayoutVars>
      </dgm:prSet>
      <dgm:spPr/>
      <dgm:t>
        <a:bodyPr/>
        <a:lstStyle/>
        <a:p>
          <a:endParaRPr lang="en-US"/>
        </a:p>
      </dgm:t>
    </dgm:pt>
    <dgm:pt modelId="{CAAB17C1-088F-4300-9B87-BB090702FE12}" type="pres">
      <dgm:prSet presAssocID="{C0F22300-7D4F-4AC9-8B7F-E735302D57E0}" presName="Name8" presStyleCnt="0"/>
      <dgm:spPr/>
    </dgm:pt>
    <dgm:pt modelId="{64006758-8F93-457A-80EC-882B9C30831F}" type="pres">
      <dgm:prSet presAssocID="{C0F22300-7D4F-4AC9-8B7F-E735302D57E0}" presName="level" presStyleLbl="node1" presStyleIdx="5" presStyleCnt="6">
        <dgm:presLayoutVars>
          <dgm:chMax val="1"/>
          <dgm:bulletEnabled val="1"/>
        </dgm:presLayoutVars>
      </dgm:prSet>
      <dgm:spPr/>
      <dgm:t>
        <a:bodyPr/>
        <a:lstStyle/>
        <a:p>
          <a:endParaRPr lang="en-US"/>
        </a:p>
      </dgm:t>
    </dgm:pt>
    <dgm:pt modelId="{64DF1CBC-3B70-4CEC-9E73-4FB828FB501D}" type="pres">
      <dgm:prSet presAssocID="{C0F22300-7D4F-4AC9-8B7F-E735302D57E0}" presName="levelTx" presStyleLbl="revTx" presStyleIdx="0" presStyleCnt="0">
        <dgm:presLayoutVars>
          <dgm:chMax val="1"/>
          <dgm:bulletEnabled val="1"/>
        </dgm:presLayoutVars>
      </dgm:prSet>
      <dgm:spPr/>
      <dgm:t>
        <a:bodyPr/>
        <a:lstStyle/>
        <a:p>
          <a:endParaRPr lang="en-US"/>
        </a:p>
      </dgm:t>
    </dgm:pt>
  </dgm:ptLst>
  <dgm:cxnLst>
    <dgm:cxn modelId="{5E8284C3-7F16-475D-8251-F01EEB93F8F4}" type="presOf" srcId="{C0F22300-7D4F-4AC9-8B7F-E735302D57E0}" destId="{64DF1CBC-3B70-4CEC-9E73-4FB828FB501D}" srcOrd="1" destOrd="0" presId="urn:microsoft.com/office/officeart/2005/8/layout/pyramid1"/>
    <dgm:cxn modelId="{5F9F669E-028A-4F78-949B-6F13081AC47C}" type="presOf" srcId="{102C6F4D-A9AB-444C-B10C-0823BC4EEEFF}" destId="{8D2BB9AC-9B52-4E22-9F0F-257C9D111EAB}" srcOrd="0" destOrd="0" presId="urn:microsoft.com/office/officeart/2005/8/layout/pyramid1"/>
    <dgm:cxn modelId="{9C2C287B-DEC0-4547-BF02-E3CF906E7588}" type="presOf" srcId="{56C4C871-FA08-4C40-AEDE-C54398D20D7E}" destId="{C53053E1-35E0-476F-9089-796995CF5997}" srcOrd="0" destOrd="0" presId="urn:microsoft.com/office/officeart/2005/8/layout/pyramid1"/>
    <dgm:cxn modelId="{8ECFF84E-09A2-4863-911E-1BE2A569DC09}" srcId="{D9DB55F0-5D6D-457C-9D17-955079BB2C0B}" destId="{C0F22300-7D4F-4AC9-8B7F-E735302D57E0}" srcOrd="5" destOrd="0" parTransId="{5B9B6082-9564-495A-9EE7-B525B84A37DC}" sibTransId="{94F914C6-361E-4599-9657-57182725631D}"/>
    <dgm:cxn modelId="{77E6310A-6418-4DCD-87E4-8A5AA33B16E7}" srcId="{D9DB55F0-5D6D-457C-9D17-955079BB2C0B}" destId="{56C4C871-FA08-4C40-AEDE-C54398D20D7E}" srcOrd="3" destOrd="0" parTransId="{A0D15177-75D7-4EF5-8C41-6CE70954BB9E}" sibTransId="{BB6D5A1F-7761-4D9A-90EA-BED7A4901469}"/>
    <dgm:cxn modelId="{98707DD5-E21C-4296-A66A-44560B8A179D}" type="presOf" srcId="{F8671BFF-F4AE-485E-85EC-CA02E2F4EF46}" destId="{F80EB172-847C-41B7-AD28-F917D226AF81}" srcOrd="1" destOrd="0" presId="urn:microsoft.com/office/officeart/2005/8/layout/pyramid1"/>
    <dgm:cxn modelId="{C4FC6C6B-3399-404F-91D6-2446C76FDB4E}" type="presOf" srcId="{E4289E17-4DBC-40C7-A2A6-C66ABC61AD76}" destId="{7540AEA2-CB0F-4158-98E0-888CF9CECCCE}" srcOrd="0" destOrd="0" presId="urn:microsoft.com/office/officeart/2005/8/layout/pyramid1"/>
    <dgm:cxn modelId="{D0171A8B-C996-4537-8252-737190E52CC2}" srcId="{D9DB55F0-5D6D-457C-9D17-955079BB2C0B}" destId="{F8671BFF-F4AE-485E-85EC-CA02E2F4EF46}" srcOrd="4" destOrd="0" parTransId="{D82D802C-6680-4962-8F95-1C90C4021823}" sibTransId="{342E1FEF-E3C5-46AB-8163-BD9652848C52}"/>
    <dgm:cxn modelId="{6540CDD0-491F-4C2C-BF2D-68CBDFA35921}" type="presOf" srcId="{D0A156EF-E881-4E33-B1E3-1BC633E85CE0}" destId="{101E7D72-3D21-4E64-8A9A-23F2D3E8EE7D}" srcOrd="1" destOrd="0" presId="urn:microsoft.com/office/officeart/2005/8/layout/pyramid1"/>
    <dgm:cxn modelId="{14CFD8AD-756B-46E9-AF98-A63EAB9EA274}" type="presOf" srcId="{D9DB55F0-5D6D-457C-9D17-955079BB2C0B}" destId="{4A6718C3-FF01-4CB0-9FC6-A9A4455A9D87}" srcOrd="0" destOrd="0" presId="urn:microsoft.com/office/officeart/2005/8/layout/pyramid1"/>
    <dgm:cxn modelId="{0ACF9586-7461-47B7-AC93-4A05FB46DA46}" type="presOf" srcId="{102C6F4D-A9AB-444C-B10C-0823BC4EEEFF}" destId="{97DD6FCA-0A47-4256-80BF-9CB355CB521C}" srcOrd="1" destOrd="0" presId="urn:microsoft.com/office/officeart/2005/8/layout/pyramid1"/>
    <dgm:cxn modelId="{36CAA10F-C328-46BC-ADE0-34BEB362B515}" type="presOf" srcId="{56C4C871-FA08-4C40-AEDE-C54398D20D7E}" destId="{C60EE13F-1744-4331-92E7-68B59E2D9D61}" srcOrd="1" destOrd="0" presId="urn:microsoft.com/office/officeart/2005/8/layout/pyramid1"/>
    <dgm:cxn modelId="{50618676-AF82-4A6B-BD61-8ACB2547475E}" srcId="{D9DB55F0-5D6D-457C-9D17-955079BB2C0B}" destId="{102C6F4D-A9AB-444C-B10C-0823BC4EEEFF}" srcOrd="1" destOrd="0" parTransId="{4272A087-82AE-43DA-9BB8-DB3D212C2BC2}" sibTransId="{0F487167-0B6B-4695-963B-C807153943EA}"/>
    <dgm:cxn modelId="{D715814A-C445-4C0E-B62C-9AA0E78D67CD}" type="presOf" srcId="{F8671BFF-F4AE-485E-85EC-CA02E2F4EF46}" destId="{6D51276C-FC27-4925-816E-7BAE9C889935}" srcOrd="0" destOrd="0" presId="urn:microsoft.com/office/officeart/2005/8/layout/pyramid1"/>
    <dgm:cxn modelId="{D3DC1BFD-C6AB-42D7-A29B-D509F74D5100}" type="presOf" srcId="{C0F22300-7D4F-4AC9-8B7F-E735302D57E0}" destId="{64006758-8F93-457A-80EC-882B9C30831F}" srcOrd="0" destOrd="0" presId="urn:microsoft.com/office/officeart/2005/8/layout/pyramid1"/>
    <dgm:cxn modelId="{1C39EDFA-E1EF-43EE-9D8A-74AE50D96BA5}" srcId="{D9DB55F0-5D6D-457C-9D17-955079BB2C0B}" destId="{E4289E17-4DBC-40C7-A2A6-C66ABC61AD76}" srcOrd="2" destOrd="0" parTransId="{D0242A38-9428-4D59-B2A6-2CE9C08DE802}" sibTransId="{7103A2EF-9053-4599-A0E2-EFA25174AD98}"/>
    <dgm:cxn modelId="{2353DA79-54E5-4BB2-B067-2D9F20FD722E}" type="presOf" srcId="{D0A156EF-E881-4E33-B1E3-1BC633E85CE0}" destId="{1C58D7C1-B9DA-447C-8D3B-BC0E44D7EBE5}" srcOrd="0" destOrd="0" presId="urn:microsoft.com/office/officeart/2005/8/layout/pyramid1"/>
    <dgm:cxn modelId="{C6FC3726-2CF9-4ABD-9AB5-327281035039}" type="presOf" srcId="{E4289E17-4DBC-40C7-A2A6-C66ABC61AD76}" destId="{B70CFB4F-CB7D-4C0C-9062-77206C5A04DD}" srcOrd="1" destOrd="0" presId="urn:microsoft.com/office/officeart/2005/8/layout/pyramid1"/>
    <dgm:cxn modelId="{558963F3-6E54-42D6-A797-2DA4D2D2BCC7}" srcId="{D9DB55F0-5D6D-457C-9D17-955079BB2C0B}" destId="{D0A156EF-E881-4E33-B1E3-1BC633E85CE0}" srcOrd="0" destOrd="0" parTransId="{44EF5905-4018-459D-9466-AD99A54EA47C}" sibTransId="{0045E382-F648-4B96-8713-32FA2579BB42}"/>
    <dgm:cxn modelId="{41E8A2EC-C7D2-4951-A2E7-03CBA9144268}" type="presParOf" srcId="{4A6718C3-FF01-4CB0-9FC6-A9A4455A9D87}" destId="{A7A0B782-56CC-426C-AC69-9C925AF0B9D8}" srcOrd="0" destOrd="0" presId="urn:microsoft.com/office/officeart/2005/8/layout/pyramid1"/>
    <dgm:cxn modelId="{531BCA05-8D02-49F3-A802-A0FA51CCDDC9}" type="presParOf" srcId="{A7A0B782-56CC-426C-AC69-9C925AF0B9D8}" destId="{1C58D7C1-B9DA-447C-8D3B-BC0E44D7EBE5}" srcOrd="0" destOrd="0" presId="urn:microsoft.com/office/officeart/2005/8/layout/pyramid1"/>
    <dgm:cxn modelId="{3AC467F0-D2B5-4A4D-8506-064E1D08FD3A}" type="presParOf" srcId="{A7A0B782-56CC-426C-AC69-9C925AF0B9D8}" destId="{101E7D72-3D21-4E64-8A9A-23F2D3E8EE7D}" srcOrd="1" destOrd="0" presId="urn:microsoft.com/office/officeart/2005/8/layout/pyramid1"/>
    <dgm:cxn modelId="{CB45C56A-22FD-4618-A9C5-69C1F0C6F513}" type="presParOf" srcId="{4A6718C3-FF01-4CB0-9FC6-A9A4455A9D87}" destId="{FE3B621B-8211-4942-8DE5-251CC8B4AB47}" srcOrd="1" destOrd="0" presId="urn:microsoft.com/office/officeart/2005/8/layout/pyramid1"/>
    <dgm:cxn modelId="{0B5DE28C-91AB-471A-98A6-15CAF40A5695}" type="presParOf" srcId="{FE3B621B-8211-4942-8DE5-251CC8B4AB47}" destId="{8D2BB9AC-9B52-4E22-9F0F-257C9D111EAB}" srcOrd="0" destOrd="0" presId="urn:microsoft.com/office/officeart/2005/8/layout/pyramid1"/>
    <dgm:cxn modelId="{F504BA73-EAB2-489C-B796-FB1817161C56}" type="presParOf" srcId="{FE3B621B-8211-4942-8DE5-251CC8B4AB47}" destId="{97DD6FCA-0A47-4256-80BF-9CB355CB521C}" srcOrd="1" destOrd="0" presId="urn:microsoft.com/office/officeart/2005/8/layout/pyramid1"/>
    <dgm:cxn modelId="{E431A98F-F4B4-4910-83F7-139437519C19}" type="presParOf" srcId="{4A6718C3-FF01-4CB0-9FC6-A9A4455A9D87}" destId="{65CBF994-FC21-4310-8CBF-E3C1693AD4F0}" srcOrd="2" destOrd="0" presId="urn:microsoft.com/office/officeart/2005/8/layout/pyramid1"/>
    <dgm:cxn modelId="{EA18683B-8FA3-4345-A7E7-97FA45753B07}" type="presParOf" srcId="{65CBF994-FC21-4310-8CBF-E3C1693AD4F0}" destId="{7540AEA2-CB0F-4158-98E0-888CF9CECCCE}" srcOrd="0" destOrd="0" presId="urn:microsoft.com/office/officeart/2005/8/layout/pyramid1"/>
    <dgm:cxn modelId="{B7725265-4BF2-496A-959D-3E0CCBCBF5B7}" type="presParOf" srcId="{65CBF994-FC21-4310-8CBF-E3C1693AD4F0}" destId="{B70CFB4F-CB7D-4C0C-9062-77206C5A04DD}" srcOrd="1" destOrd="0" presId="urn:microsoft.com/office/officeart/2005/8/layout/pyramid1"/>
    <dgm:cxn modelId="{3FE038E7-6FD9-4950-9DC8-B89EC63C2E88}" type="presParOf" srcId="{4A6718C3-FF01-4CB0-9FC6-A9A4455A9D87}" destId="{72CB6309-AE5B-4F7B-ABB7-691FC73F843B}" srcOrd="3" destOrd="0" presId="urn:microsoft.com/office/officeart/2005/8/layout/pyramid1"/>
    <dgm:cxn modelId="{042147A7-F627-4B3E-A704-3AC9F1D44C0C}" type="presParOf" srcId="{72CB6309-AE5B-4F7B-ABB7-691FC73F843B}" destId="{C53053E1-35E0-476F-9089-796995CF5997}" srcOrd="0" destOrd="0" presId="urn:microsoft.com/office/officeart/2005/8/layout/pyramid1"/>
    <dgm:cxn modelId="{9C89E803-8BFF-4F39-8484-4216BC9D21BD}" type="presParOf" srcId="{72CB6309-AE5B-4F7B-ABB7-691FC73F843B}" destId="{C60EE13F-1744-4331-92E7-68B59E2D9D61}" srcOrd="1" destOrd="0" presId="urn:microsoft.com/office/officeart/2005/8/layout/pyramid1"/>
    <dgm:cxn modelId="{BD119AD7-5EF5-43E7-96DF-0E381E153F69}" type="presParOf" srcId="{4A6718C3-FF01-4CB0-9FC6-A9A4455A9D87}" destId="{9C401B46-AAA1-401F-A93A-7D7CF1B431B5}" srcOrd="4" destOrd="0" presId="urn:microsoft.com/office/officeart/2005/8/layout/pyramid1"/>
    <dgm:cxn modelId="{AEF6811A-B5B8-4D57-8B8F-CA4525455E0A}" type="presParOf" srcId="{9C401B46-AAA1-401F-A93A-7D7CF1B431B5}" destId="{6D51276C-FC27-4925-816E-7BAE9C889935}" srcOrd="0" destOrd="0" presId="urn:microsoft.com/office/officeart/2005/8/layout/pyramid1"/>
    <dgm:cxn modelId="{ECE66C51-E96A-483A-B950-F64DAD6BAF05}" type="presParOf" srcId="{9C401B46-AAA1-401F-A93A-7D7CF1B431B5}" destId="{F80EB172-847C-41B7-AD28-F917D226AF81}" srcOrd="1" destOrd="0" presId="urn:microsoft.com/office/officeart/2005/8/layout/pyramid1"/>
    <dgm:cxn modelId="{434D479E-85A9-43DA-817E-310AE99A2BCC}" type="presParOf" srcId="{4A6718C3-FF01-4CB0-9FC6-A9A4455A9D87}" destId="{CAAB17C1-088F-4300-9B87-BB090702FE12}" srcOrd="5" destOrd="0" presId="urn:microsoft.com/office/officeart/2005/8/layout/pyramid1"/>
    <dgm:cxn modelId="{EF6BC6E4-7925-4124-BF9E-BC05E1A11D34}" type="presParOf" srcId="{CAAB17C1-088F-4300-9B87-BB090702FE12}" destId="{64006758-8F93-457A-80EC-882B9C30831F}" srcOrd="0" destOrd="0" presId="urn:microsoft.com/office/officeart/2005/8/layout/pyramid1"/>
    <dgm:cxn modelId="{2DF00778-1D6E-4FE5-9015-69742EC575C9}" type="presParOf" srcId="{CAAB17C1-088F-4300-9B87-BB090702FE12}" destId="{64DF1CBC-3B70-4CEC-9E73-4FB828FB501D}"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8D7C1-B9DA-447C-8D3B-BC0E44D7EBE5}">
      <dsp:nvSpPr>
        <dsp:cNvPr id="0" name=""/>
        <dsp:cNvSpPr/>
      </dsp:nvSpPr>
      <dsp:spPr>
        <a:xfrm>
          <a:off x="2147286" y="0"/>
          <a:ext cx="858914" cy="433987"/>
        </a:xfrm>
        <a:prstGeom prst="trapezoid">
          <a:avLst>
            <a:gd name="adj" fmla="val 98956"/>
          </a:avLst>
        </a:prstGeom>
        <a:solidFill>
          <a:srgbClr val="F9FBE9"/>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RAM</a:t>
          </a:r>
          <a:endParaRPr lang="en-US" sz="1800" kern="1200" dirty="0"/>
        </a:p>
      </dsp:txBody>
      <dsp:txXfrm>
        <a:off x="2147286" y="0"/>
        <a:ext cx="858914" cy="433987"/>
      </dsp:txXfrm>
    </dsp:sp>
    <dsp:sp modelId="{8D2BB9AC-9B52-4E22-9F0F-257C9D111EAB}">
      <dsp:nvSpPr>
        <dsp:cNvPr id="0" name=""/>
        <dsp:cNvSpPr/>
      </dsp:nvSpPr>
      <dsp:spPr>
        <a:xfrm>
          <a:off x="1723635" y="433987"/>
          <a:ext cx="1706216" cy="433987"/>
        </a:xfrm>
        <a:prstGeom prst="trapezoid">
          <a:avLst>
            <a:gd name="adj" fmla="val 98956"/>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NVRAM</a:t>
          </a:r>
          <a:endParaRPr lang="en-US" sz="1800" kern="1200" dirty="0"/>
        </a:p>
      </dsp:txBody>
      <dsp:txXfrm>
        <a:off x="2022223" y="433987"/>
        <a:ext cx="1109040" cy="433987"/>
      </dsp:txXfrm>
    </dsp:sp>
    <dsp:sp modelId="{7540AEA2-CB0F-4158-98E0-888CF9CECCCE}">
      <dsp:nvSpPr>
        <dsp:cNvPr id="0" name=""/>
        <dsp:cNvSpPr/>
      </dsp:nvSpPr>
      <dsp:spPr>
        <a:xfrm>
          <a:off x="1288372" y="867974"/>
          <a:ext cx="2576744" cy="433987"/>
        </a:xfrm>
        <a:prstGeom prst="trapezoid">
          <a:avLst>
            <a:gd name="adj" fmla="val 98956"/>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Remote NVRAM</a:t>
          </a:r>
          <a:endParaRPr lang="en-US" sz="1800" kern="1200" dirty="0"/>
        </a:p>
      </dsp:txBody>
      <dsp:txXfrm>
        <a:off x="1739302" y="867974"/>
        <a:ext cx="1674883" cy="433987"/>
      </dsp:txXfrm>
    </dsp:sp>
    <dsp:sp modelId="{C53053E1-35E0-476F-9089-796995CF5997}">
      <dsp:nvSpPr>
        <dsp:cNvPr id="0" name=""/>
        <dsp:cNvSpPr/>
      </dsp:nvSpPr>
      <dsp:spPr>
        <a:xfrm>
          <a:off x="858914" y="1301961"/>
          <a:ext cx="3435658" cy="433987"/>
        </a:xfrm>
        <a:prstGeom prst="trapezoid">
          <a:avLst>
            <a:gd name="adj" fmla="val 98956"/>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Parallel Storage System</a:t>
          </a:r>
          <a:endParaRPr lang="en-US" sz="1800" kern="1200" dirty="0"/>
        </a:p>
      </dsp:txBody>
      <dsp:txXfrm>
        <a:off x="1460154" y="1301961"/>
        <a:ext cx="2233178" cy="433987"/>
      </dsp:txXfrm>
    </dsp:sp>
    <dsp:sp modelId="{6D51276C-FC27-4925-816E-7BAE9C889935}">
      <dsp:nvSpPr>
        <dsp:cNvPr id="0" name=""/>
        <dsp:cNvSpPr/>
      </dsp:nvSpPr>
      <dsp:spPr>
        <a:xfrm>
          <a:off x="429457" y="1735948"/>
          <a:ext cx="4294573" cy="433987"/>
        </a:xfrm>
        <a:prstGeom prst="trapezoid">
          <a:avLst>
            <a:gd name="adj" fmla="val 98956"/>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Campaign Storage</a:t>
          </a:r>
          <a:endParaRPr lang="en-US" sz="1800" kern="1200" dirty="0"/>
        </a:p>
      </dsp:txBody>
      <dsp:txXfrm>
        <a:off x="1181007" y="1735948"/>
        <a:ext cx="2791472" cy="433987"/>
      </dsp:txXfrm>
    </dsp:sp>
    <dsp:sp modelId="{64006758-8F93-457A-80EC-882B9C30831F}">
      <dsp:nvSpPr>
        <dsp:cNvPr id="0" name=""/>
        <dsp:cNvSpPr/>
      </dsp:nvSpPr>
      <dsp:spPr>
        <a:xfrm>
          <a:off x="0" y="2169935"/>
          <a:ext cx="5153488" cy="433987"/>
        </a:xfrm>
        <a:prstGeom prst="trapezoid">
          <a:avLst>
            <a:gd name="adj" fmla="val 98956"/>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Tape (HPSS)</a:t>
          </a:r>
          <a:endParaRPr lang="en-US" sz="1800" kern="1200" dirty="0">
            <a:solidFill>
              <a:schemeClr val="bg1"/>
            </a:solidFill>
          </a:endParaRPr>
        </a:p>
      </dsp:txBody>
      <dsp:txXfrm>
        <a:off x="901860" y="2169935"/>
        <a:ext cx="3349767" cy="4339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6</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7</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20</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9" name="Picture 8"/>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5765" y="621227"/>
            <a:ext cx="1658319" cy="457200"/>
          </a:xfrm>
          <a:prstGeom prst="rect">
            <a:avLst/>
          </a:prstGeom>
        </p:spPr>
      </p:pic>
      <p:pic>
        <p:nvPicPr>
          <p:cNvPr id="10" name="Picture 9"/>
          <p:cNvPicPr>
            <a:picLocks noChangeAspect="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pic>
        <p:nvPicPr>
          <p:cNvPr id="11" name="Picture 10"/>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rot="16200000">
            <a:off x="-247373" y="6012329"/>
            <a:ext cx="1097280" cy="54864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www.nccs.gov/user-support/center-projects/adios/"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customXml" Target="../ink/ink1.xml"/><Relationship Id="rId5" Type="http://schemas.openxmlformats.org/officeDocument/2006/relationships/customXml" Target="../ink/ink2.xml"/><Relationship Id="rId6" Type="http://schemas.openxmlformats.org/officeDocument/2006/relationships/customXml" Target="../ink/ink3.xml"/><Relationship Id="rId7" Type="http://schemas.openxmlformats.org/officeDocument/2006/relationships/image" Target="../media/image26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 Id="rId11"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url?sa=i&amp;rct=j&amp;q=&amp;esrc=s&amp;source=images&amp;cd=&amp;cad=rja&amp;uact=8&amp;ved=0ahUKEwia2t6IybrJAhXQJI4KHdyICdkQjRwIBw&amp;url=http://blogs.telegraph.co.uk/technology/alexisdormandy/100007050/the-information-flood-businesses-are-drowning-in-data/&amp;psig=AFQjCNG78FxxlaR9Lp862wmuZvV-xZVFKQ&amp;ust=1449056175231121" TargetMode="External"/><Relationship Id="rId3"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ADIOS</a:t>
            </a:r>
          </a:p>
        </p:txBody>
      </p:sp>
      <p:sp>
        <p:nvSpPr>
          <p:cNvPr id="7" name="Content Placeholder 6"/>
          <p:cNvSpPr>
            <a:spLocks noGrp="1"/>
          </p:cNvSpPr>
          <p:nvPr>
            <p:ph idx="4294967295"/>
          </p:nvPr>
        </p:nvSpPr>
        <p:spPr>
          <a:xfrm>
            <a:off x="655381" y="797157"/>
            <a:ext cx="7180847" cy="5386921"/>
          </a:xfrm>
        </p:spPr>
        <p:txBody>
          <a:bodyPr>
            <a:normAutofit/>
          </a:bodyPr>
          <a:lstStyle/>
          <a:p>
            <a:pPr marL="233363" indent="-233363">
              <a:spcBef>
                <a:spcPts val="600"/>
              </a:spcBef>
            </a:pPr>
            <a:r>
              <a:rPr lang="en-US" sz="2600" dirty="0">
                <a:solidFill>
                  <a:prstClr val="black"/>
                </a:solidFill>
                <a:latin typeface="Calibri" panose="020F0502020204030204" pitchFamily="34" charset="0"/>
              </a:rPr>
              <a:t>An I/O abstraction framework </a:t>
            </a:r>
          </a:p>
          <a:p>
            <a:pPr marL="233363" indent="-233363">
              <a:spcBef>
                <a:spcPts val="600"/>
              </a:spcBef>
            </a:pPr>
            <a:r>
              <a:rPr lang="en-US" sz="2600" dirty="0">
                <a:solidFill>
                  <a:prstClr val="black"/>
                </a:solidFill>
                <a:latin typeface="Calibri" panose="020F0502020204030204" pitchFamily="34" charset="0"/>
              </a:rPr>
              <a:t>Provides portable, fast, scalable</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easy-to-use</a:t>
            </a:r>
            <a:r>
              <a:rPr lang="en-US" sz="2600" dirty="0">
                <a:solidFill>
                  <a:prstClr val="black"/>
                </a:solidFill>
                <a:latin typeface="Calibri" panose="020F0502020204030204" pitchFamily="34" charset="0"/>
              </a:rPr>
              <a:t>, metadata rich output </a:t>
            </a:r>
          </a:p>
          <a:p>
            <a:pPr marL="233363" indent="-233363">
              <a:spcBef>
                <a:spcPts val="600"/>
              </a:spcBef>
            </a:pPr>
            <a:r>
              <a:rPr lang="en-US" sz="2600" dirty="0" smtClean="0">
                <a:solidFill>
                  <a:prstClr val="black"/>
                </a:solidFill>
                <a:latin typeface="Calibri" panose="020F0502020204030204" pitchFamily="34" charset="0"/>
              </a:rPr>
              <a:t>Choose the I</a:t>
            </a:r>
            <a:r>
              <a:rPr lang="en-US" sz="2600" dirty="0">
                <a:solidFill>
                  <a:prstClr val="black"/>
                </a:solidFill>
                <a:latin typeface="Calibri" panose="020F0502020204030204" pitchFamily="34" charset="0"/>
              </a:rPr>
              <a:t>/O method </a:t>
            </a:r>
            <a:r>
              <a:rPr lang="en-US" sz="2600" dirty="0" smtClean="0">
                <a:solidFill>
                  <a:prstClr val="black"/>
                </a:solidFill>
                <a:latin typeface="Calibri" panose="020F0502020204030204" pitchFamily="34" charset="0"/>
              </a:rPr>
              <a:t>at runtime</a:t>
            </a:r>
            <a:endParaRPr lang="en-US" sz="2600" dirty="0">
              <a:solidFill>
                <a:prstClr val="black"/>
              </a:solidFill>
              <a:latin typeface="Calibri" panose="020F0502020204030204" pitchFamily="34" charset="0"/>
            </a:endParaRPr>
          </a:p>
          <a:p>
            <a:pPr marL="233363" indent="-233363">
              <a:spcBef>
                <a:spcPts val="600"/>
              </a:spcBef>
            </a:pPr>
            <a:r>
              <a:rPr lang="en-US" sz="2600" dirty="0">
                <a:solidFill>
                  <a:prstClr val="black"/>
                </a:solidFill>
                <a:latin typeface="Calibri" panose="020F0502020204030204" pitchFamily="34" charset="0"/>
              </a:rPr>
              <a:t>Abstracts the API from the method</a:t>
            </a:r>
          </a:p>
          <a:p>
            <a:pPr marL="233363" indent="-233363">
              <a:spcBef>
                <a:spcPts val="600"/>
              </a:spcBef>
            </a:pPr>
            <a:r>
              <a:rPr lang="en-US" sz="2600" dirty="0" smtClean="0">
                <a:solidFill>
                  <a:prstClr val="black"/>
                </a:solidFill>
                <a:latin typeface="Calibri" panose="020F0502020204030204" pitchFamily="34" charset="0"/>
              </a:rPr>
              <a:t>Need </a:t>
            </a:r>
            <a:r>
              <a:rPr lang="en-US" sz="2600" dirty="0">
                <a:solidFill>
                  <a:prstClr val="black"/>
                </a:solidFill>
                <a:latin typeface="Calibri" panose="020F0502020204030204" pitchFamily="34" charset="0"/>
              </a:rPr>
              <a:t>to provide solutions for “90</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 </a:t>
            </a:r>
            <a:r>
              <a:rPr lang="en-US" sz="2600" dirty="0">
                <a:solidFill>
                  <a:prstClr val="black"/>
                </a:solidFill>
                <a:latin typeface="Calibri" panose="020F0502020204030204" pitchFamily="34" charset="0"/>
              </a:rPr>
              <a:t>of the applications</a:t>
            </a:r>
            <a:r>
              <a:rPr lang="en-US" sz="2600" dirty="0" smtClean="0">
                <a:solidFill>
                  <a:prstClr val="black"/>
                </a:solidFill>
                <a:latin typeface="Calibri" panose="020F0502020204030204" pitchFamily="34" charset="0"/>
              </a:rPr>
              <a:t>”</a:t>
            </a:r>
            <a:endParaRPr lang="en-US" sz="2600" dirty="0">
              <a:solidFill>
                <a:prstClr val="black"/>
              </a:solidFill>
              <a:latin typeface="Calibri" panose="020F0502020204030204" pitchFamily="34" charset="0"/>
            </a:endParaRPr>
          </a:p>
        </p:txBody>
      </p:sp>
      <p:sp>
        <p:nvSpPr>
          <p:cNvPr id="8" name="Content Placeholder 3"/>
          <p:cNvSpPr txBox="1">
            <a:spLocks/>
          </p:cNvSpPr>
          <p:nvPr/>
        </p:nvSpPr>
        <p:spPr>
          <a:xfrm>
            <a:off x="4424273" y="3599782"/>
            <a:ext cx="6929527" cy="1443274"/>
          </a:xfrm>
          <a:prstGeom prst="rect">
            <a:avLst/>
          </a:prstGeom>
        </p:spPr>
        <p:txBody>
          <a:bodyPr vert="horz" lIns="91440" tIns="45720" rIns="91440" bIns="45720" numCol="2"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Astrophysics</a:t>
            </a:r>
          </a:p>
          <a:p>
            <a:r>
              <a:rPr lang="en-US" sz="1600" b="1" dirty="0"/>
              <a:t>Climate</a:t>
            </a:r>
          </a:p>
          <a:p>
            <a:r>
              <a:rPr lang="en-US" sz="1600" b="1" dirty="0"/>
              <a:t>Combustion</a:t>
            </a:r>
          </a:p>
          <a:p>
            <a:r>
              <a:rPr lang="en-US" sz="1600" b="1" dirty="0"/>
              <a:t>CFD</a:t>
            </a:r>
          </a:p>
          <a:p>
            <a:r>
              <a:rPr lang="en-US" sz="1600" b="1" dirty="0"/>
              <a:t>Environmental Science</a:t>
            </a:r>
          </a:p>
          <a:p>
            <a:r>
              <a:rPr lang="en-US" sz="1600" b="1" dirty="0"/>
              <a:t>Fusion</a:t>
            </a:r>
          </a:p>
          <a:p>
            <a:r>
              <a:rPr lang="en-US" sz="1600" b="1" dirty="0"/>
              <a:t>Geoscience</a:t>
            </a:r>
          </a:p>
          <a:p>
            <a:r>
              <a:rPr lang="en-US" sz="1600" b="1" dirty="0"/>
              <a:t>Materials Science</a:t>
            </a:r>
          </a:p>
          <a:p>
            <a:r>
              <a:rPr lang="en-US" sz="1600" b="1" dirty="0"/>
              <a:t>Medical: Pathology</a:t>
            </a:r>
          </a:p>
          <a:p>
            <a:r>
              <a:rPr lang="en-US" sz="1600" b="1" dirty="0"/>
              <a:t>Neutron Science</a:t>
            </a:r>
          </a:p>
          <a:p>
            <a:r>
              <a:rPr lang="en-US" sz="1600" b="1" dirty="0"/>
              <a:t>Nuclear Science</a:t>
            </a:r>
          </a:p>
          <a:p>
            <a:r>
              <a:rPr lang="en-US" sz="1600" b="1" dirty="0"/>
              <a:t>Quantum Turbulence</a:t>
            </a:r>
          </a:p>
          <a:p>
            <a:r>
              <a:rPr lang="en-US" sz="1600" b="1" dirty="0"/>
              <a:t>Relativity</a:t>
            </a:r>
          </a:p>
          <a:p>
            <a:r>
              <a:rPr lang="en-US" sz="1600" b="1" dirty="0"/>
              <a:t>Seismology</a:t>
            </a:r>
          </a:p>
          <a:p>
            <a:r>
              <a:rPr lang="en-US" sz="1600" b="1" dirty="0"/>
              <a:t>Sub-surface modeling</a:t>
            </a:r>
          </a:p>
          <a:p>
            <a:r>
              <a:rPr lang="en-US" sz="1600" b="1" dirty="0"/>
              <a:t>Weather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2782" y="3677081"/>
            <a:ext cx="3407605" cy="1950331"/>
          </a:xfrm>
          <a:prstGeom prst="rect">
            <a:avLst/>
          </a:prstGeom>
        </p:spPr>
      </p:pic>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4"/>
              </a:rPr>
              <a:t>http://www.nccs.gov/user-support/center-projects/adios/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21989" y="-1"/>
            <a:ext cx="5999637" cy="3599781"/>
          </a:xfrm>
          <a:prstGeom prst="rect">
            <a:avLst/>
          </a:prstGeom>
        </p:spPr>
      </p:pic>
      <p:sp>
        <p:nvSpPr>
          <p:cNvPr id="4" name="TextBox 3"/>
          <p:cNvSpPr txBox="1"/>
          <p:nvPr/>
        </p:nvSpPr>
        <p:spPr>
          <a:xfrm>
            <a:off x="4190387" y="4973782"/>
            <a:ext cx="7531240" cy="1277273"/>
          </a:xfrm>
          <a:prstGeom prst="rect">
            <a:avLst/>
          </a:prstGeom>
          <a:noFill/>
        </p:spPr>
        <p:txBody>
          <a:bodyPr wrap="square" rtlCol="0">
            <a:spAutoFit/>
          </a:bodyPr>
          <a:lstStyle/>
          <a:p>
            <a:pPr marL="171450" lvl="0" indent="-171450">
              <a:buFont typeface="Arial" panose="020B0604020202020204" pitchFamily="34" charset="0"/>
              <a:buChar char="•"/>
            </a:pPr>
            <a:r>
              <a:rPr lang="en-US" sz="700" dirty="0" smtClean="0"/>
              <a:t> </a:t>
            </a:r>
            <a:r>
              <a:rPr lang="en-US" sz="700" dirty="0"/>
              <a:t>Klasky, S. Ethier, Z. Lin, K. Martins, D. McCune, R. </a:t>
            </a:r>
            <a:r>
              <a:rPr lang="en-US" sz="700" dirty="0" err="1"/>
              <a:t>Samtaney</a:t>
            </a:r>
            <a:r>
              <a:rPr lang="en-US" sz="700" dirty="0"/>
              <a:t>, </a:t>
            </a:r>
            <a:r>
              <a:rPr lang="en-US" sz="700" i="1" dirty="0"/>
              <a:t>Grid-based parallel data streaming implemented for the </a:t>
            </a:r>
            <a:r>
              <a:rPr lang="en-US" sz="700" i="1" dirty="0" err="1"/>
              <a:t>gyrokinetic</a:t>
            </a:r>
            <a:r>
              <a:rPr lang="en-US" sz="700" i="1" dirty="0"/>
              <a:t> toroidal code </a:t>
            </a:r>
            <a:r>
              <a:rPr lang="en-US" sz="700" dirty="0"/>
              <a:t>in </a:t>
            </a:r>
            <a:r>
              <a:rPr lang="en-US" sz="700" i="1" dirty="0"/>
              <a:t>Proceedings of the 2003 ACM/IEEE conference on Supercomputing</a:t>
            </a:r>
            <a:r>
              <a:rPr lang="en-US" sz="700" dirty="0"/>
              <a:t>, ACM, p. 24</a:t>
            </a:r>
            <a:r>
              <a:rPr lang="en-US" sz="700" dirty="0" smtClean="0"/>
              <a:t>.</a:t>
            </a:r>
          </a:p>
          <a:p>
            <a:pPr marL="171450" indent="-171450">
              <a:buFont typeface="Arial" panose="020B0604020202020204" pitchFamily="34" charset="0"/>
              <a:buChar char="•"/>
            </a:pPr>
            <a:r>
              <a:rPr lang="en-US" sz="700" dirty="0" smtClean="0"/>
              <a:t>J. F</a:t>
            </a:r>
            <a:r>
              <a:rPr lang="en-US" sz="700" dirty="0"/>
              <a:t>. Lofstead, S. Klasky, K. Schwan, N. Podhorszki, C. Jin, </a:t>
            </a:r>
            <a:r>
              <a:rPr lang="en-US" sz="700" i="1" dirty="0"/>
              <a:t>Flexible </a:t>
            </a:r>
            <a:r>
              <a:rPr lang="en-US" sz="700" i="1" dirty="0" err="1"/>
              <a:t>io</a:t>
            </a:r>
            <a:r>
              <a:rPr lang="en-US" sz="700" i="1" dirty="0"/>
              <a:t> and integration for scientific codes through the adaptable </a:t>
            </a:r>
            <a:r>
              <a:rPr lang="en-US" sz="700" i="1" dirty="0" err="1"/>
              <a:t>io</a:t>
            </a:r>
            <a:r>
              <a:rPr lang="en-US" sz="700" i="1" dirty="0"/>
              <a:t> system (adios) </a:t>
            </a:r>
            <a:r>
              <a:rPr lang="en-US" sz="700" dirty="0"/>
              <a:t>in </a:t>
            </a:r>
            <a:r>
              <a:rPr lang="en-US" sz="700" i="1" dirty="0"/>
              <a:t>Proceedings of the 6th international workshop on Challenges of large applications in distributed environments</a:t>
            </a:r>
            <a:r>
              <a:rPr lang="en-US" sz="700" dirty="0"/>
              <a:t>, ACM, pp. 15–24.</a:t>
            </a:r>
          </a:p>
          <a:p>
            <a:pPr marL="171450" indent="-171450">
              <a:buFont typeface="Arial" panose="020B0604020202020204" pitchFamily="34" charset="0"/>
              <a:buChar char="•"/>
            </a:pPr>
            <a:r>
              <a:rPr lang="en-US" sz="700" dirty="0"/>
              <a:t>J. Lofstead, F. Zheng, S. Klasky, K. Schwan, </a:t>
            </a:r>
            <a:r>
              <a:rPr lang="en-US" sz="700" i="1" dirty="0"/>
              <a:t>Input/output </a:t>
            </a:r>
            <a:r>
              <a:rPr lang="en-US" sz="700" i="1" dirty="0" err="1"/>
              <a:t>apis</a:t>
            </a:r>
            <a:r>
              <a:rPr lang="en-US" sz="700" i="1" dirty="0"/>
              <a:t> and data organization for high performance scientific computing </a:t>
            </a:r>
            <a:r>
              <a:rPr lang="en-US" sz="700" dirty="0"/>
              <a:t>in </a:t>
            </a:r>
            <a:r>
              <a:rPr lang="en-US" sz="700" i="1" dirty="0" err="1"/>
              <a:t>Petascale</a:t>
            </a:r>
            <a:r>
              <a:rPr lang="en-US" sz="700" i="1" dirty="0"/>
              <a:t> Data Storage Workshop, 2008. PDSW’08. 3rd</a:t>
            </a:r>
            <a:r>
              <a:rPr lang="en-US" sz="700" dirty="0"/>
              <a:t>, IEEE, pp. 1–6.</a:t>
            </a:r>
          </a:p>
          <a:p>
            <a:pPr marL="171450" indent="-171450">
              <a:buFont typeface="Arial" panose="020B0604020202020204" pitchFamily="34" charset="0"/>
              <a:buChar char="•"/>
            </a:pPr>
            <a:r>
              <a:rPr lang="en-US" sz="700" dirty="0"/>
              <a:t>J. Lofstead, F. Zheng, S. Klasky, K. Schwan, </a:t>
            </a:r>
            <a:r>
              <a:rPr lang="en-US" sz="700" i="1" dirty="0"/>
              <a:t>Adaptable, metadata rich IO methods for portable high performance IO </a:t>
            </a:r>
            <a:r>
              <a:rPr lang="en-US" sz="700" dirty="0"/>
              <a:t>in </a:t>
            </a:r>
            <a:r>
              <a:rPr lang="en-US" sz="700" i="1" dirty="0"/>
              <a:t>Parallel &amp; Distributed Processing, 2009. IPDPS 2009. IEEE International Symposium on</a:t>
            </a:r>
            <a:r>
              <a:rPr lang="en-US" sz="700" dirty="0"/>
              <a:t>, IEEE, pp. 1–10</a:t>
            </a:r>
            <a:r>
              <a:rPr lang="en-US" sz="700" dirty="0" smtClean="0"/>
              <a:t>.</a:t>
            </a:r>
          </a:p>
          <a:p>
            <a:pPr marL="171450" lvl="0" indent="-171450">
              <a:buFont typeface="Arial" panose="020B0604020202020204" pitchFamily="34" charset="0"/>
              <a:buChar char="•"/>
            </a:pPr>
            <a:r>
              <a:rPr lang="en-US" sz="700" dirty="0"/>
              <a:t>H. Abbasi, J. Lofstead, F. Zheng, K. Schwan, M. Wolf, S. Klasky, </a:t>
            </a:r>
            <a:r>
              <a:rPr lang="en-US" sz="700" i="1" dirty="0"/>
              <a:t>Extending i/o through high performance data services </a:t>
            </a:r>
            <a:r>
              <a:rPr lang="en-US" sz="700" dirty="0"/>
              <a:t>in </a:t>
            </a:r>
            <a:r>
              <a:rPr lang="en-US" sz="700" i="1" dirty="0"/>
              <a:t>Cluster Computing and Workshops, 2009. CLUSTER’09. IEEE International Conference on</a:t>
            </a:r>
            <a:r>
              <a:rPr lang="en-US" sz="700" dirty="0"/>
              <a:t>, IEEE, pp. 1–10.</a:t>
            </a:r>
          </a:p>
          <a:p>
            <a:pPr marL="171450" lvl="0" indent="-171450">
              <a:buFont typeface="Arial" panose="020B0604020202020204" pitchFamily="34" charset="0"/>
              <a:buChar char="•"/>
            </a:pPr>
            <a:r>
              <a:rPr lang="en-US" sz="700" dirty="0"/>
              <a:t>Q. Liu, J. Logan, Y. Tian, H. Abbasi, N. Podhorszki, J. Y. Choi, S. Klasky, R. </a:t>
            </a:r>
            <a:r>
              <a:rPr lang="en-US" sz="700" dirty="0" err="1"/>
              <a:t>Tchoua</a:t>
            </a:r>
            <a:r>
              <a:rPr lang="en-US" sz="700" dirty="0"/>
              <a:t>, J. Lofstead, R. Oldfield, et al.. Hello ADIOS: the challenges and lessons of developing leadership class I/O frameworks. </a:t>
            </a:r>
            <a:r>
              <a:rPr lang="en-US" sz="700" i="1" dirty="0"/>
              <a:t>Concurrency and Computation: Practice and Experience </a:t>
            </a:r>
            <a:r>
              <a:rPr lang="en-US" sz="700" b="1" dirty="0"/>
              <a:t>2014</a:t>
            </a:r>
            <a:r>
              <a:rPr lang="en-US" sz="700" dirty="0"/>
              <a:t>, </a:t>
            </a:r>
            <a:r>
              <a:rPr lang="en-US" sz="700" i="1" dirty="0"/>
              <a:t>26</a:t>
            </a:r>
            <a:r>
              <a:rPr lang="en-US" sz="700" dirty="0"/>
              <a:t>, 1453–1473</a:t>
            </a:r>
            <a:r>
              <a:rPr lang="en-US" sz="700" dirty="0" smtClean="0"/>
              <a:t>.</a:t>
            </a:r>
            <a:endParaRPr lang="en-US" sz="700" dirty="0"/>
          </a:p>
        </p:txBody>
      </p:sp>
    </p:spTree>
    <p:extLst>
      <p:ext uri="{BB962C8B-B14F-4D97-AF65-F5344CB8AC3E}">
        <p14:creationId xmlns:p14="http://schemas.microsoft.com/office/powerpoint/2010/main" val="2227644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DataSpaces – Rutgers</a:t>
            </a:r>
            <a:endParaRPr lang="en-US" dirty="0"/>
          </a:p>
        </p:txBody>
      </p:sp>
      <p:sp>
        <p:nvSpPr>
          <p:cNvPr id="5" name="Content Placeholder 4"/>
          <p:cNvSpPr>
            <a:spLocks noGrp="1"/>
          </p:cNvSpPr>
          <p:nvPr>
            <p:ph idx="4294967295"/>
          </p:nvPr>
        </p:nvSpPr>
        <p:spPr>
          <a:xfrm>
            <a:off x="503351" y="4222751"/>
            <a:ext cx="11387023" cy="2508936"/>
          </a:xfrm>
        </p:spPr>
        <p:txBody>
          <a:bodyPr numCol="2">
            <a:noAutofit/>
          </a:bodyPr>
          <a:lstStyle/>
          <a:p>
            <a:pPr defTabSz="398463" hangingPunct="0">
              <a:buClr>
                <a:srgbClr val="000000"/>
              </a:buClr>
              <a:buSzPct val="100000"/>
            </a:pPr>
            <a:r>
              <a:rPr lang="en-US" sz="2200" dirty="0" smtClean="0">
                <a:solidFill>
                  <a:srgbClr val="000000"/>
                </a:solidFill>
              </a:rPr>
              <a:t>Virtual shared-space programming abstraction </a:t>
            </a:r>
          </a:p>
          <a:p>
            <a:pPr lvl="1" defTabSz="398463" hangingPunct="0">
              <a:buClr>
                <a:srgbClr val="000000"/>
              </a:buClr>
              <a:buSzPct val="100000"/>
            </a:pPr>
            <a:r>
              <a:rPr lang="en-US" sz="2200" dirty="0" smtClean="0">
                <a:solidFill>
                  <a:srgbClr val="000000"/>
                </a:solidFill>
              </a:rPr>
              <a:t>Simple API for coordination, interaction and messaging</a:t>
            </a:r>
            <a:endParaRPr lang="en-US" sz="2200" i="1" dirty="0">
              <a:solidFill>
                <a:srgbClr val="000000"/>
              </a:solidFill>
            </a:endParaRPr>
          </a:p>
          <a:p>
            <a:pPr defTabSz="398463" hangingPunct="0">
              <a:buClr>
                <a:srgbClr val="000000"/>
              </a:buClr>
              <a:buSzPct val="100000"/>
            </a:pPr>
            <a:r>
              <a:rPr lang="en-US" sz="2200" dirty="0" smtClean="0">
                <a:solidFill>
                  <a:srgbClr val="000000"/>
                </a:solidFill>
              </a:rPr>
              <a:t>Distributed, associative, in-memory object store </a:t>
            </a:r>
          </a:p>
          <a:p>
            <a:pPr lvl="1" defTabSz="398463" hangingPunct="0">
              <a:buClr>
                <a:srgbClr val="000000"/>
              </a:buClr>
              <a:buSzPct val="100000"/>
            </a:pPr>
            <a:r>
              <a:rPr lang="en-US" sz="2200" dirty="0" smtClean="0">
                <a:solidFill>
                  <a:srgbClr val="000000"/>
                </a:solidFill>
              </a:rPr>
              <a:t>Online data indexing, flexible querying</a:t>
            </a:r>
          </a:p>
          <a:p>
            <a:pPr defTabSz="414081" hangingPunct="0">
              <a:buClr>
                <a:srgbClr val="000000"/>
              </a:buClr>
              <a:buSzPct val="100000"/>
            </a:pPr>
            <a:r>
              <a:rPr lang="en-US" sz="2200" dirty="0" smtClean="0">
                <a:solidFill>
                  <a:srgbClr val="000000"/>
                </a:solidFill>
              </a:rPr>
              <a:t>Autonomic cross</a:t>
            </a:r>
            <a:r>
              <a:rPr lang="en-US" sz="2200" dirty="0" smtClean="0">
                <a:solidFill>
                  <a:srgbClr val="000000"/>
                </a:solidFill>
              </a:rPr>
              <a:t>-layer runtime management </a:t>
            </a:r>
          </a:p>
          <a:p>
            <a:pPr lvl="1" defTabSz="414081" hangingPunct="0">
              <a:buClr>
                <a:srgbClr val="000000"/>
              </a:buClr>
              <a:buSzPct val="100000"/>
            </a:pPr>
            <a:r>
              <a:rPr lang="en-US" sz="2200" dirty="0" smtClean="0">
                <a:solidFill>
                  <a:srgbClr val="000000"/>
                </a:solidFill>
              </a:rPr>
              <a:t>Hybrid in-situ/in-transit execution </a:t>
            </a:r>
            <a:endParaRPr lang="en-US" sz="2200" dirty="0" smtClean="0">
              <a:solidFill>
                <a:srgbClr val="000000"/>
              </a:solidFill>
            </a:endParaRPr>
          </a:p>
          <a:p>
            <a:pPr lvl="1" defTabSz="414081" hangingPunct="0">
              <a:buClr>
                <a:srgbClr val="000000"/>
              </a:buClr>
              <a:buSzPct val="100000"/>
            </a:pPr>
            <a:r>
              <a:rPr lang="en-US" sz="2200" dirty="0" smtClean="0">
                <a:solidFill>
                  <a:srgbClr val="000000"/>
                </a:solidFill>
              </a:rPr>
              <a:t>Adaptive (</a:t>
            </a:r>
            <a:r>
              <a:rPr lang="en-US" sz="2200" smtClean="0">
                <a:solidFill>
                  <a:srgbClr val="000000"/>
                </a:solidFill>
              </a:rPr>
              <a:t>utility driven) data </a:t>
            </a:r>
            <a:r>
              <a:rPr lang="en-US" sz="2200" dirty="0" smtClean="0">
                <a:solidFill>
                  <a:srgbClr val="000000"/>
                </a:solidFill>
              </a:rPr>
              <a:t>object placement and migration </a:t>
            </a:r>
            <a:endParaRPr lang="en-US" sz="2200" dirty="0" smtClean="0">
              <a:solidFill>
                <a:srgbClr val="000000"/>
              </a:solidFill>
            </a:endParaRPr>
          </a:p>
          <a:p>
            <a:pPr defTabSz="414081" hangingPunct="0">
              <a:buClr>
                <a:srgbClr val="000000"/>
              </a:buClr>
              <a:buSzPct val="100000"/>
            </a:pPr>
            <a:r>
              <a:rPr lang="en-US" sz="2200" dirty="0" smtClean="0">
                <a:solidFill>
                  <a:srgbClr val="000000"/>
                </a:solidFill>
              </a:rPr>
              <a:t>Efficient, high-throughput/low-latency </a:t>
            </a:r>
            <a:r>
              <a:rPr lang="en-US" sz="2200" dirty="0" smtClean="0">
                <a:solidFill>
                  <a:srgbClr val="000000"/>
                </a:solidFill>
              </a:rPr>
              <a:t>asynchronous data transport</a:t>
            </a: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939815"/>
            <a:ext cx="5268128" cy="3108310"/>
          </a:xfrm>
          <a:prstGeom prst="rect">
            <a:avLst/>
          </a:prstGeom>
        </p:spPr>
      </p:pic>
      <p:grpSp>
        <p:nvGrpSpPr>
          <p:cNvPr id="2" name="Group 1"/>
          <p:cNvGrpSpPr/>
          <p:nvPr/>
        </p:nvGrpSpPr>
        <p:grpSpPr>
          <a:xfrm>
            <a:off x="5650567" y="391208"/>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 Storage</a:t>
            </a:r>
            <a:endParaRPr lang="en-US" dirty="0"/>
          </a:p>
        </p:txBody>
      </p:sp>
      <p:sp>
        <p:nvSpPr>
          <p:cNvPr id="3" name="Content Placeholder 2"/>
          <p:cNvSpPr>
            <a:spLocks noGrp="1"/>
          </p:cNvSpPr>
          <p:nvPr>
            <p:ph idx="4294967295"/>
          </p:nvPr>
        </p:nvSpPr>
        <p:spPr>
          <a:xfrm>
            <a:off x="815109" y="879395"/>
            <a:ext cx="10515600" cy="4997387"/>
          </a:xfrm>
        </p:spPr>
        <p:txBody>
          <a:bodyPr>
            <a:noAutofit/>
          </a:bodyPr>
          <a:lstStyle/>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smtClean="0"/>
              <a:t>Ephemeral, diverse </a:t>
            </a:r>
            <a:r>
              <a:rPr lang="en-US" dirty="0"/>
              <a:t>servers and </a:t>
            </a:r>
            <a:r>
              <a:rPr lang="en-US" dirty="0" smtClean="0"/>
              <a:t>clients</a:t>
            </a:r>
          </a:p>
          <a:p>
            <a:pPr lvl="1"/>
            <a:r>
              <a:rPr lang="en-US" dirty="0" smtClean="0"/>
              <a:t>Data and location(s) are decoupled</a:t>
            </a:r>
          </a:p>
          <a:p>
            <a:r>
              <a:rPr lang="en-US" dirty="0" smtClean="0"/>
              <a:t>Addressed systems</a:t>
            </a:r>
          </a:p>
          <a:p>
            <a:pPr lvl="1"/>
            <a:r>
              <a:rPr lang="en-US" dirty="0" smtClean="0"/>
              <a:t>Sirocco (Sandia) </a:t>
            </a:r>
            <a:r>
              <a:rPr lang="en-US" sz="2400" dirty="0" smtClean="0"/>
              <a:t>http</a:t>
            </a:r>
            <a:r>
              <a:rPr lang="en-US" sz="2400" dirty="0"/>
              <a:t>://www.cs.sandia.gov/Scalable_IO/sirocco</a:t>
            </a:r>
            <a:r>
              <a:rPr lang="en-US" sz="2400" dirty="0" smtClean="0"/>
              <a:t>/</a:t>
            </a:r>
          </a:p>
          <a:p>
            <a:pPr lvl="2"/>
            <a:r>
              <a:rPr lang="en-US" sz="2000" dirty="0" smtClean="0"/>
              <a:t>Full control from ownership, in development technology</a:t>
            </a:r>
          </a:p>
          <a:p>
            <a:pPr lvl="1"/>
            <a:r>
              <a:rPr lang="en-US" sz="2400" dirty="0" err="1" smtClean="0"/>
              <a:t>Ceph</a:t>
            </a:r>
            <a:r>
              <a:rPr lang="en-US" sz="2400" dirty="0" smtClean="0"/>
              <a:t> (</a:t>
            </a:r>
            <a:r>
              <a:rPr lang="en-US" sz="2400" dirty="0" err="1" smtClean="0"/>
              <a:t>RedHat</a:t>
            </a:r>
            <a:r>
              <a:rPr lang="en-US" sz="2400" dirty="0" smtClean="0"/>
              <a:t>)</a:t>
            </a:r>
          </a:p>
          <a:p>
            <a:pPr lvl="2"/>
            <a:r>
              <a:rPr lang="en-US" sz="2000" dirty="0" smtClean="0"/>
              <a:t>Mature, production system with special attention required to address HPC workloads</a:t>
            </a:r>
          </a:p>
          <a:p>
            <a:pPr lvl="1"/>
            <a:r>
              <a:rPr lang="en-US" dirty="0" smtClean="0"/>
              <a:t>DAOS (Intel)</a:t>
            </a:r>
          </a:p>
          <a:p>
            <a:pPr lvl="2"/>
            <a:r>
              <a:rPr lang="en-US" sz="2000" dirty="0" smtClean="0"/>
              <a:t>Next generation </a:t>
            </a:r>
            <a:r>
              <a:rPr lang="en-US" sz="2000" dirty="0" err="1" smtClean="0"/>
              <a:t>Lustre</a:t>
            </a:r>
            <a:r>
              <a:rPr lang="en-US" dirty="0"/>
              <a:t> </a:t>
            </a:r>
            <a:r>
              <a:rPr lang="en-US" dirty="0" smtClean="0"/>
              <a:t>with strong commercial and DOE support, still under development</a:t>
            </a:r>
            <a:endParaRPr lang="en-US" sz="2000" dirty="0"/>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Refactoring</a:t>
            </a:r>
            <a:endParaRPr lang="en-US" sz="3600" dirty="0"/>
          </a:p>
        </p:txBody>
      </p:sp>
      <p:sp>
        <p:nvSpPr>
          <p:cNvPr id="3" name="Content Placeholder 2"/>
          <p:cNvSpPr>
            <a:spLocks noGrp="1"/>
          </p:cNvSpPr>
          <p:nvPr>
            <p:ph idx="4294967295"/>
          </p:nvPr>
        </p:nvSpPr>
        <p:spPr/>
        <p:txBody>
          <a:bodyPr>
            <a:noAutofit/>
          </a:bodyPr>
          <a:lstStyle/>
          <a:p>
            <a:r>
              <a:rPr lang="en-US" sz="3200" dirty="0" smtClean="0"/>
              <a:t>Data needs to be refactored so that more important data can be prioritized, e.g., being placed on the higher tier on the storage systems.</a:t>
            </a:r>
          </a:p>
          <a:p>
            <a:r>
              <a:rPr lang="en-US" sz="3200" dirty="0" smtClean="0"/>
              <a:t>Challenges:</a:t>
            </a:r>
          </a:p>
          <a:p>
            <a:pPr lvl="1"/>
            <a:r>
              <a:rPr lang="en-US" sz="2800" dirty="0" smtClean="0"/>
              <a:t>To understand the cost associated with refactoring data, in terms of CPU cycles, extra memory consumed, and communication.</a:t>
            </a:r>
          </a:p>
          <a:p>
            <a:pPr lvl="1"/>
            <a:r>
              <a:rPr lang="en-US" sz="2800" dirty="0" smtClean="0"/>
              <a:t>Does the refactoring affect the fidelity of the applications? If so, how much?</a:t>
            </a:r>
          </a:p>
          <a:p>
            <a:pPr lvl="1"/>
            <a:r>
              <a:rPr lang="en-US" sz="2800"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Utility</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computing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251169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 minute presentation: Cover the following</a:t>
            </a:r>
            <a:endParaRPr lang="en-US" dirty="0"/>
          </a:p>
        </p:txBody>
      </p:sp>
      <p:sp>
        <p:nvSpPr>
          <p:cNvPr id="3" name="Content Placeholder 2"/>
          <p:cNvSpPr>
            <a:spLocks noGrp="1"/>
          </p:cNvSpPr>
          <p:nvPr>
            <p:ph idx="4294967295"/>
          </p:nvPr>
        </p:nvSpPr>
        <p:spPr/>
        <p:txBody>
          <a:bodyPr numCol="2">
            <a:normAutofit fontScale="47500" lnSpcReduction="20000"/>
          </a:bodyPr>
          <a:lstStyle/>
          <a:p>
            <a:pPr lvl="0"/>
            <a:r>
              <a:rPr lang="en-US" b="1" dirty="0"/>
              <a:t>The goals of your project and its current status</a:t>
            </a:r>
          </a:p>
          <a:p>
            <a:pPr lvl="1"/>
            <a:r>
              <a:rPr lang="en-US" dirty="0"/>
              <a:t>Do you release your software as open source?</a:t>
            </a:r>
          </a:p>
          <a:p>
            <a:pPr lvl="1"/>
            <a:r>
              <a:rPr lang="en-US" dirty="0"/>
              <a:t>Do you have DOE/NNSA users of your software?</a:t>
            </a:r>
          </a:p>
          <a:p>
            <a:pPr lvl="1"/>
            <a:r>
              <a:rPr lang="en-US" dirty="0"/>
              <a:t>Have facilities, vendors, or ISVs picked up your software?</a:t>
            </a:r>
          </a:p>
          <a:p>
            <a:pPr lvl="1"/>
            <a:r>
              <a:rPr lang="en-US" dirty="0"/>
              <a:t>What is the support model for your software?</a:t>
            </a:r>
          </a:p>
          <a:p>
            <a:pPr lvl="1"/>
            <a:r>
              <a:rPr lang="en-US" dirty="0"/>
              <a:t>Are there any applications in particular that the outcomes of your project are targeting?</a:t>
            </a:r>
          </a:p>
          <a:p>
            <a:pPr lvl="0"/>
            <a:r>
              <a:rPr lang="en-US" dirty="0"/>
              <a:t>The specific ties to identified requirements of the applications, other software components?</a:t>
            </a:r>
          </a:p>
          <a:p>
            <a:pPr lvl="0"/>
            <a:r>
              <a:rPr lang="en-US" dirty="0"/>
              <a:t>Your plan for ensuring that the developed software technologies be mature enough to be part of the software stack on exascale systems expected to be selected in 2019 and installed in 2023?</a:t>
            </a:r>
          </a:p>
          <a:p>
            <a:pPr lvl="0"/>
            <a:r>
              <a:rPr lang="en-US" dirty="0"/>
              <a:t>What do you feel are the key challenges posed and opportunities offered by exascale systems for your specific area?</a:t>
            </a:r>
          </a:p>
          <a:p>
            <a:pPr lvl="0"/>
            <a:r>
              <a:rPr lang="en-US" dirty="0"/>
              <a:t>What is the R&amp;D that you would like to carry out within the ECP?</a:t>
            </a:r>
          </a:p>
          <a:p>
            <a:pPr lvl="0"/>
            <a:r>
              <a:rPr lang="en-US" dirty="0"/>
              <a:t>What research remains for your project’s outcomes to benefit key DOE applications?</a:t>
            </a:r>
          </a:p>
          <a:p>
            <a:pPr lvl="0"/>
            <a:r>
              <a:rPr lang="en-US" dirty="0"/>
              <a:t>How would the proposed activities build on the research you have been carrying out with ASCR Research funding?</a:t>
            </a:r>
          </a:p>
          <a:p>
            <a:pPr lvl="0"/>
            <a:r>
              <a:rPr lang="en-US" dirty="0"/>
              <a:t>What are the proposed activities that you believe would contribute to the ECP?</a:t>
            </a:r>
          </a:p>
          <a:p>
            <a:pPr lvl="0"/>
            <a:r>
              <a:rPr lang="en-US" dirty="0"/>
              <a:t>Your roadmap/timeline for maturing the software technologies and deploying them on exascale platforms, with a few intermediate milestones or decision points (forks in the roadmap). The timeline is of particular importance in selecting what the ECP will include in the development plans. </a:t>
            </a:r>
          </a:p>
          <a:p>
            <a:pPr lvl="0"/>
            <a:r>
              <a:rPr lang="en-US" dirty="0"/>
              <a:t>Highlight your activities that would help DOE exascale apps achieve ECP performance, efficiency and resilience performance goals on 2023 hardware and system architectures </a:t>
            </a:r>
          </a:p>
          <a:p>
            <a:endParaRPr lang="en-US" dirty="0"/>
          </a:p>
        </p:txBody>
      </p:sp>
    </p:spTree>
    <p:extLst>
      <p:ext uri="{BB962C8B-B14F-4D97-AF65-F5344CB8AC3E}">
        <p14:creationId xmlns:p14="http://schemas.microsoft.com/office/powerpoint/2010/main" val="22577444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xmlns="" val="20000"/>
                    </a:ext>
                  </a:extLst>
                </a:gridCol>
                <a:gridCol w="668366">
                  <a:extLst>
                    <a:ext uri="{9D8B030D-6E8A-4147-A177-3AD203B41FA5}">
                      <a16:colId xmlns:a16="http://schemas.microsoft.com/office/drawing/2014/main" xmlns="" val="20001"/>
                    </a:ext>
                  </a:extLst>
                </a:gridCol>
                <a:gridCol w="1207008">
                  <a:extLst>
                    <a:ext uri="{9D8B030D-6E8A-4147-A177-3AD203B41FA5}">
                      <a16:colId xmlns:a16="http://schemas.microsoft.com/office/drawing/2014/main" xmlns="" val="20002"/>
                    </a:ext>
                  </a:extLst>
                </a:gridCol>
                <a:gridCol w="734332">
                  <a:extLst>
                    <a:ext uri="{9D8B030D-6E8A-4147-A177-3AD203B41FA5}">
                      <a16:colId xmlns:a16="http://schemas.microsoft.com/office/drawing/2014/main" xmlns="" val="20003"/>
                    </a:ext>
                  </a:extLst>
                </a:gridCol>
                <a:gridCol w="1207363">
                  <a:extLst>
                    <a:ext uri="{9D8B030D-6E8A-4147-A177-3AD203B41FA5}">
                      <a16:colId xmlns:a16="http://schemas.microsoft.com/office/drawing/2014/main" xmlns="" val="20004"/>
                    </a:ext>
                  </a:extLst>
                </a:gridCol>
                <a:gridCol w="1429305">
                  <a:extLst>
                    <a:ext uri="{9D8B030D-6E8A-4147-A177-3AD203B41FA5}">
                      <a16:colId xmlns:a16="http://schemas.microsoft.com/office/drawing/2014/main" xmlns=""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xmlns=""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xmlns=""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xmlns=""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19039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24</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r>
              <a:rPr lang="en-US" dirty="0" smtClean="0"/>
              <a:t>Now that data is refactored, how do we describe/annotate data so that they can be discovered?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t>Metadata Searching</a:t>
            </a:r>
          </a:p>
          <a:p>
            <a:r>
              <a:rPr lang="en-US" dirty="0" smtClean="0">
                <a:solidFill>
                  <a:schemeClr val="accent1">
                    <a:lumMod val="40000"/>
                    <a:lumOff val="60000"/>
                  </a:schemeClr>
                </a:solidFill>
              </a:rPr>
              <a:t>Fuzzy Predictable Performance</a:t>
            </a:r>
          </a:p>
          <a:p>
            <a:endParaRPr lang="en-US" dirty="0"/>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1688017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5">
                    <a:lumMod val="40000"/>
                    <a:lumOff val="60000"/>
                  </a:schemeClr>
                </a:solidFill>
              </a:rPr>
              <a:t>Motivation</a:t>
            </a:r>
          </a:p>
          <a:p>
            <a:r>
              <a:rPr lang="en-US" dirty="0" smtClean="0">
                <a:solidFill>
                  <a:schemeClr val="accent5">
                    <a:lumMod val="40000"/>
                    <a:lumOff val="60000"/>
                  </a:schemeClr>
                </a:solidFill>
              </a:rPr>
              <a:t>SIRIUS Building blocks</a:t>
            </a:r>
          </a:p>
          <a:p>
            <a:r>
              <a:rPr lang="en-US" dirty="0" smtClean="0">
                <a:solidFill>
                  <a:schemeClr val="accent5">
                    <a:lumMod val="40000"/>
                    <a:lumOff val="60000"/>
                  </a:schemeClr>
                </a:solidFill>
              </a:rPr>
              <a:t>Data Description</a:t>
            </a:r>
          </a:p>
          <a:p>
            <a:r>
              <a:rPr lang="en-US" dirty="0" smtClean="0">
                <a:solidFill>
                  <a:schemeClr val="accent5">
                    <a:lumMod val="40000"/>
                    <a:lumOff val="60000"/>
                  </a:schemeClr>
                </a:solidFill>
              </a:rPr>
              <a:t>Auditing</a:t>
            </a:r>
          </a:p>
          <a:p>
            <a:r>
              <a:rPr lang="en-US" dirty="0" smtClean="0">
                <a:solidFill>
                  <a:schemeClr val="accent5">
                    <a:lumMod val="40000"/>
                    <a:lumOff val="60000"/>
                  </a:schemeClr>
                </a:solidFill>
              </a:rPr>
              <a:t>Data Refactoring</a:t>
            </a:r>
          </a:p>
          <a:p>
            <a:r>
              <a:rPr lang="en-US" dirty="0" smtClean="0">
                <a:solidFill>
                  <a:schemeClr val="accent5">
                    <a:lumMod val="40000"/>
                    <a:lumOff val="60000"/>
                  </a:schemeClr>
                </a:solidFill>
              </a:rPr>
              <a:t>Metadata searching</a:t>
            </a:r>
            <a:endParaRPr lang="en-US" dirty="0">
              <a:solidFill>
                <a:schemeClr val="accent5">
                  <a:lumMod val="40000"/>
                  <a:lumOff val="60000"/>
                </a:schemeClr>
              </a:solidFill>
            </a:endParaRPr>
          </a:p>
          <a:p>
            <a:r>
              <a:rPr lang="en-US" dirty="0"/>
              <a:t>Fuzzy predictable performance</a:t>
            </a:r>
            <a:endParaRPr lang="en-US" dirty="0" smtClean="0"/>
          </a:p>
          <a:p>
            <a:endParaRPr lang="en-US" dirty="0" smtClean="0"/>
          </a:p>
          <a:p>
            <a:endParaRPr lang="en-US" dirty="0"/>
          </a:p>
        </p:txBody>
      </p:sp>
      <p:pic>
        <p:nvPicPr>
          <p:cNvPr id="4" name="Picture 3"/>
          <p:cNvPicPr>
            <a:picLocks/>
          </p:cNvPicPr>
          <p:nvPr/>
        </p:nvPicPr>
        <p:blipFill rotWithShape="1">
          <a:blip r:embed="rId2"/>
          <a:srcRect l="240" t="8155" r="22196" b="6661"/>
          <a:stretch/>
        </p:blipFill>
        <p:spPr>
          <a:xfrm>
            <a:off x="6172200" y="0"/>
            <a:ext cx="5486400" cy="4572000"/>
          </a:xfrm>
          <a:prstGeom prst="rect">
            <a:avLst/>
          </a:prstGeom>
        </p:spPr>
      </p:pic>
    </p:spTree>
    <p:extLst>
      <p:ext uri="{BB962C8B-B14F-4D97-AF65-F5344CB8AC3E}">
        <p14:creationId xmlns:p14="http://schemas.microsoft.com/office/powerpoint/2010/main" val="95231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End-to-End Data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p>
          <a:p>
            <a:endParaRPr lang="en-US" dirty="0" smtClean="0"/>
          </a:p>
          <a:p>
            <a:endParaRPr lang="en-US" dirty="0"/>
          </a:p>
        </p:txBody>
      </p:sp>
      <p:pic>
        <p:nvPicPr>
          <p:cNvPr id="1026" name="Picture 2" descr="http://blogs.telegraph.co.uk/technology/files/2011/12/data-explosion2.jpg">
            <a:hlinkClick r:id="rId2"/>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538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346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POSIX-compliant block interface does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p:spTree>
    <p:extLst>
      <p:ext uri="{BB962C8B-B14F-4D97-AF65-F5344CB8AC3E}">
        <p14:creationId xmlns:p14="http://schemas.microsoft.com/office/powerpoint/2010/main" val="4237981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GCMovie2_1280x720-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3107166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hierarchy efficiently. </a:t>
            </a:r>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6124754"/>
          </a:xfrm>
          <a:prstGeom prst="rect">
            <a:avLst/>
          </a:prstGeom>
        </p:spPr>
        <p:txBody>
          <a:bodyPr wrap="square">
            <a:spAutoFit/>
          </a:bodyPr>
          <a:lstStyle/>
          <a:p>
            <a:pPr marL="457200" lvl="0" indent="-457200">
              <a:buFont typeface="Arial"/>
              <a:buChar char="•"/>
            </a:pPr>
            <a:r>
              <a:rPr lang="en-US" sz="2800" b="1" dirty="0" smtClean="0"/>
              <a:t>To ensure that SIRIUS will be ready for exascale software stack, we will identify and resolve major research challenges in the next 3 years, and leverage ECP as well as other future projects (e.g., </a:t>
            </a:r>
            <a:r>
              <a:rPr lang="en-US" sz="2800" b="1" dirty="0" err="1" smtClean="0"/>
              <a:t>SciDAC</a:t>
            </a:r>
            <a:r>
              <a:rPr lang="en-US" sz="2800" b="1" dirty="0" smtClean="0"/>
              <a:t>, LCF), and work closely with applications to harden the software. </a:t>
            </a:r>
          </a:p>
          <a:p>
            <a:pPr marL="457200" lvl="0" indent="-457200">
              <a:buFont typeface="Arial"/>
              <a:buChar char="•"/>
            </a:pPr>
            <a:r>
              <a:rPr lang="en-US" sz="2800" b="1" dirty="0" smtClean="0"/>
              <a:t>SIRIUS will build upon key capabilities that were/have been funded by ASCR. These include ADIOS, </a:t>
            </a:r>
            <a:r>
              <a:rPr lang="en-US" sz="2800" b="1" dirty="0" err="1" smtClean="0"/>
              <a:t>DataSpaces</a:t>
            </a:r>
            <a:r>
              <a:rPr lang="en-US" sz="2800" b="1" dirty="0" smtClean="0"/>
              <a:t>, and Sirocco and DAOS object storage. These capabilities resulted in production software that have been used by production science. SIRIUS will further build upon these successes and further integration and advance data storage and analysis capabilities.</a:t>
            </a:r>
          </a:p>
          <a:p>
            <a:pPr marL="457200" lvl="0" indent="-457200">
              <a:buFont typeface="Arial"/>
              <a:buChar char="•"/>
            </a:pPr>
            <a:endParaRPr lang="en-US" sz="2800" b="1" dirty="0" smtClean="0"/>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215196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FF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p:spTree>
    <p:extLst>
      <p:ext uri="{BB962C8B-B14F-4D97-AF65-F5344CB8AC3E}">
        <p14:creationId xmlns:p14="http://schemas.microsoft.com/office/powerpoint/2010/main" val="17325392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SIRIUS Story</a:t>
            </a:r>
            <a:endParaRPr lang="en-US" dirty="0"/>
          </a:p>
        </p:txBody>
      </p:sp>
      <p:sp>
        <p:nvSpPr>
          <p:cNvPr id="3" name="Content Placeholder 2"/>
          <p:cNvSpPr>
            <a:spLocks noGrp="1"/>
          </p:cNvSpPr>
          <p:nvPr>
            <p:ph idx="4294967295"/>
          </p:nvPr>
        </p:nvSpPr>
        <p:spPr>
          <a:xfrm>
            <a:off x="838200" y="1261872"/>
            <a:ext cx="10826610" cy="4915091"/>
          </a:xfrm>
        </p:spPr>
        <p:txBody>
          <a:bodyPr>
            <a:normAutofit/>
          </a:bodyPr>
          <a:lstStyle/>
          <a:p>
            <a:r>
              <a:rPr lang="en-US" dirty="0" smtClean="0"/>
              <a:t>Applications at Exascale can dump out a large amount of analysis data.</a:t>
            </a:r>
          </a:p>
          <a:p>
            <a:r>
              <a:rPr lang="en-US" dirty="0" smtClean="0"/>
              <a:t>Storage systems may not have the capacity or performance to sustain large datasets in the future</a:t>
            </a:r>
          </a:p>
          <a:p>
            <a:r>
              <a:rPr lang="en-US" dirty="0" smtClean="0"/>
              <a:t>We need to </a:t>
            </a:r>
            <a:r>
              <a:rPr lang="en-US" dirty="0" smtClean="0">
                <a:solidFill>
                  <a:srgbClr val="FF0000"/>
                </a:solidFill>
              </a:rPr>
              <a:t>refactor data </a:t>
            </a:r>
            <a:r>
              <a:rPr lang="en-US" dirty="0" smtClean="0"/>
              <a:t>so that “important” datasets can be prioritized</a:t>
            </a:r>
          </a:p>
          <a:p>
            <a:pPr lvl="1"/>
            <a:r>
              <a:rPr lang="en-US" dirty="0" smtClean="0"/>
              <a:t>E.g., precision-based, resolution-based, feature-based, and etc.</a:t>
            </a:r>
          </a:p>
          <a:p>
            <a:r>
              <a:rPr lang="en-US" dirty="0" smtClean="0"/>
              <a:t>Challenges:</a:t>
            </a:r>
          </a:p>
          <a:p>
            <a:pPr lvl="1"/>
            <a:r>
              <a:rPr lang="en-US" dirty="0" smtClean="0"/>
              <a:t>How can the middleware and storage system understand refactored data? </a:t>
            </a:r>
            <a:r>
              <a:rPr lang="en-US" dirty="0" smtClean="0">
                <a:solidFill>
                  <a:srgbClr val="FF0000"/>
                </a:solidFill>
              </a:rPr>
              <a:t>Data description </a:t>
            </a:r>
            <a:r>
              <a:rPr lang="en-US" dirty="0" smtClean="0"/>
              <a:t>is needed.</a:t>
            </a:r>
            <a:endParaRPr lang="en-US" dirty="0" smtClean="0">
              <a:solidFill>
                <a:srgbClr val="FF0000"/>
              </a:solidFill>
            </a:endParaRPr>
          </a:p>
          <a:p>
            <a:pPr lvl="1"/>
            <a:r>
              <a:rPr lang="en-US" dirty="0" smtClean="0"/>
              <a:t>Need scalable </a:t>
            </a:r>
            <a:r>
              <a:rPr lang="en-US" dirty="0" smtClean="0">
                <a:solidFill>
                  <a:srgbClr val="FF0000"/>
                </a:solidFill>
              </a:rPr>
              <a:t>metadata searching </a:t>
            </a:r>
            <a:r>
              <a:rPr lang="en-US" dirty="0" smtClean="0">
                <a:solidFill>
                  <a:srgbClr val="000000"/>
                </a:solidFill>
              </a:rPr>
              <a:t>to find refactored data</a:t>
            </a:r>
            <a:endParaRPr lang="en-US" dirty="0" smtClean="0">
              <a:solidFill>
                <a:srgbClr val="FF0000"/>
              </a:solidFill>
            </a:endParaRPr>
          </a:p>
          <a:p>
            <a:pPr lvl="1"/>
            <a:r>
              <a:rPr lang="en-US" dirty="0" smtClean="0"/>
              <a:t>The interplay between data refactoring and </a:t>
            </a:r>
            <a:r>
              <a:rPr lang="en-US" dirty="0" smtClean="0">
                <a:solidFill>
                  <a:srgbClr val="FF0000"/>
                </a:solidFill>
              </a:rPr>
              <a:t>predictable storage performance.</a:t>
            </a:r>
            <a:endParaRPr lang="en-US" dirty="0" smtClean="0"/>
          </a:p>
          <a:p>
            <a:endParaRPr lang="en-US" dirty="0"/>
          </a:p>
        </p:txBody>
      </p:sp>
    </p:spTree>
    <p:extLst>
      <p:ext uri="{BB962C8B-B14F-4D97-AF65-F5344CB8AC3E}">
        <p14:creationId xmlns:p14="http://schemas.microsoft.com/office/powerpoint/2010/main" val="11156504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ACACA"/>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075" y="792005"/>
            <a:ext cx="6208581" cy="2978239"/>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grpSp>
        <p:nvGrpSpPr>
          <p:cNvPr id="13" name="Group 12"/>
          <p:cNvGrpSpPr/>
          <p:nvPr/>
        </p:nvGrpSpPr>
        <p:grpSpPr>
          <a:xfrm>
            <a:off x="5046344" y="3770244"/>
            <a:ext cx="6671311" cy="2656173"/>
            <a:chOff x="563731" y="3770243"/>
            <a:chExt cx="6671311" cy="2656173"/>
          </a:xfrm>
        </p:grpSpPr>
        <p:grpSp>
          <p:nvGrpSpPr>
            <p:cNvPr id="6" name="Group 5"/>
            <p:cNvGrpSpPr/>
            <p:nvPr/>
          </p:nvGrpSpPr>
          <p:grpSpPr>
            <a:xfrm>
              <a:off x="6038014" y="5106570"/>
              <a:ext cx="1197028" cy="1319846"/>
              <a:chOff x="7100794" y="4341180"/>
              <a:chExt cx="1663656" cy="2032986"/>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0794" y="4710510"/>
                <a:ext cx="1663656" cy="1663656"/>
              </a:xfrm>
              <a:prstGeom prst="rect">
                <a:avLst/>
              </a:prstGeom>
            </p:spPr>
          </p:pic>
          <p:sp>
            <p:nvSpPr>
              <p:cNvPr id="5" name="TextBox 4"/>
              <p:cNvSpPr txBox="1"/>
              <p:nvPr/>
            </p:nvSpPr>
            <p:spPr>
              <a:xfrm>
                <a:off x="7466703" y="4341180"/>
                <a:ext cx="452368" cy="369332"/>
              </a:xfrm>
              <a:prstGeom prst="rect">
                <a:avLst/>
              </a:prstGeom>
              <a:noFill/>
            </p:spPr>
            <p:txBody>
              <a:bodyPr wrap="none" rtlCol="0">
                <a:spAutoFit/>
              </a:bodyPr>
              <a:lstStyle/>
              <a:p>
                <a:r>
                  <a:rPr lang="en-US" dirty="0" smtClean="0"/>
                  <a:t>DB</a:t>
                </a:r>
                <a:endParaRPr lang="en-US" dirty="0"/>
              </a:p>
            </p:txBody>
          </p:sp>
        </p:grpSp>
        <p:graphicFrame>
          <p:nvGraphicFramePr>
            <p:cNvPr id="3" name="Content Placeholder 3"/>
            <p:cNvGraphicFramePr>
              <a:graphicFrameLocks/>
            </p:cNvGraphicFramePr>
            <p:nvPr>
              <p:extLst>
                <p:ext uri="{D42A27DB-BD31-4B8C-83A1-F6EECF244321}">
                  <p14:modId xmlns:p14="http://schemas.microsoft.com/office/powerpoint/2010/main" val="2794789803"/>
                </p:ext>
              </p:extLst>
            </p:nvPr>
          </p:nvGraphicFramePr>
          <p:xfrm>
            <a:off x="563731" y="3770243"/>
            <a:ext cx="5153488" cy="2603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rot="2607732">
              <a:off x="3199394" y="4798323"/>
              <a:ext cx="3361815" cy="646331"/>
            </a:xfrm>
            <a:prstGeom prst="rect">
              <a:avLst/>
            </a:prstGeom>
            <a:noFill/>
          </p:spPr>
          <p:txBody>
            <a:bodyPr wrap="square" rtlCol="0">
              <a:spAutoFit/>
            </a:bodyPr>
            <a:lstStyle/>
            <a:p>
              <a:r>
                <a:rPr lang="en-US" dirty="0" smtClean="0"/>
                <a:t>SIRIUS API to manage data across all of the storage/DB layers</a:t>
              </a:r>
              <a:endParaRPr lang="en-US" dirty="0"/>
            </a:p>
          </p:txBody>
        </p:sp>
      </p:grpSp>
      <p:sp>
        <p:nvSpPr>
          <p:cNvPr id="9" name="TextBox 8"/>
          <p:cNvSpPr txBox="1"/>
          <p:nvPr/>
        </p:nvSpPr>
        <p:spPr>
          <a:xfrm>
            <a:off x="9659949" y="2043842"/>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6818533" y="2008324"/>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2170079"/>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2043" y="781075"/>
            <a:ext cx="4863179" cy="4565272"/>
          </a:xfrm>
          <a:prstGeom prst="rect">
            <a:avLst/>
          </a:prstGeom>
        </p:spPr>
      </p:pic>
    </p:spTree>
    <p:extLst>
      <p:ext uri="{BB962C8B-B14F-4D97-AF65-F5344CB8AC3E}">
        <p14:creationId xmlns:p14="http://schemas.microsoft.com/office/powerpoint/2010/main" val="22151726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Building </a:t>
            </a:r>
            <a:r>
              <a:rPr lang="en-US" dirty="0"/>
              <a:t>B</a:t>
            </a:r>
            <a:r>
              <a:rPr lang="en-US" dirty="0" smtClean="0"/>
              <a:t>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a:t>
            </a:r>
            <a:r>
              <a:rPr lang="en-US" dirty="0" smtClean="0">
                <a:solidFill>
                  <a:schemeClr val="accent1">
                    <a:lumMod val="40000"/>
                    <a:lumOff val="60000"/>
                  </a:schemeClr>
                </a:solidFill>
              </a:rPr>
              <a:t>Predictable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24233772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11748</TotalTime>
  <Words>2885</Words>
  <Application>Microsoft Macintosh PowerPoint</Application>
  <PresentationFormat>Custom</PresentationFormat>
  <Paragraphs>378</Paragraphs>
  <Slides>36</Slides>
  <Notes>7</Notes>
  <HiddenSlides>0</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SCIENCE-DRIVEN DATA MANAGEMENT FOR MULTI-TIERED STORAGE February 17, 2016 ECP</vt:lpstr>
      <vt:lpstr>40 minute presentation: Cover the following</vt:lpstr>
      <vt:lpstr>Outline</vt:lpstr>
      <vt:lpstr>Where Do We Spend Our Time in Science?</vt:lpstr>
      <vt:lpstr>SIRIUS Story</vt:lpstr>
      <vt:lpstr>Next Generation DOE computing</vt:lpstr>
      <vt:lpstr>Abstractions across File System to DB</vt:lpstr>
      <vt:lpstr>Principles</vt:lpstr>
      <vt:lpstr>Outline</vt:lpstr>
      <vt:lpstr>ADIOS</vt:lpstr>
      <vt:lpstr>DataSpaces – Rutgers</vt:lpstr>
      <vt:lpstr>Object Storage</vt:lpstr>
      <vt:lpstr>Outline</vt:lpstr>
      <vt:lpstr>Data Refactoring</vt:lpstr>
      <vt:lpstr>Data Utility</vt:lpstr>
      <vt:lpstr>Data Refactoring and Utility Functions</vt:lpstr>
      <vt:lpstr>Utility-driven Data Placement</vt:lpstr>
      <vt:lpstr>Outline</vt:lpstr>
      <vt:lpstr>New techniques for “Data Intensive Science”</vt:lpstr>
      <vt:lpstr>Current practices of today</vt:lpstr>
      <vt:lpstr>Compression with an interpolation auditor</vt:lpstr>
      <vt:lpstr>Other types of auditors</vt:lpstr>
      <vt:lpstr>Outline</vt:lpstr>
      <vt:lpstr>Data Descriptions</vt:lpstr>
      <vt:lpstr>Conceptual APIs</vt:lpstr>
      <vt:lpstr>Outline</vt:lpstr>
      <vt:lpstr>Challenges in metadata searching</vt:lpstr>
      <vt:lpstr>Outline</vt:lpstr>
      <vt:lpstr>The End-to-End Data Path</vt:lpstr>
      <vt:lpstr>Autonomic Runtime Optimization</vt:lpstr>
      <vt:lpstr>Challenges</vt:lpstr>
      <vt:lpstr>Summary</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Manish Parashar</cp:lastModifiedBy>
  <cp:revision>266</cp:revision>
  <dcterms:created xsi:type="dcterms:W3CDTF">2015-09-28T14:49:49Z</dcterms:created>
  <dcterms:modified xsi:type="dcterms:W3CDTF">2016-02-09T11:50:47Z</dcterms:modified>
</cp:coreProperties>
</file>